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7" r:id="rId2"/>
    <p:sldId id="401" r:id="rId3"/>
    <p:sldId id="677" r:id="rId4"/>
    <p:sldId id="680" r:id="rId5"/>
    <p:sldId id="681" r:id="rId6"/>
    <p:sldId id="679" r:id="rId7"/>
    <p:sldId id="682" r:id="rId8"/>
    <p:sldId id="676" r:id="rId9"/>
    <p:sldId id="683" r:id="rId10"/>
    <p:sldId id="684" r:id="rId11"/>
    <p:sldId id="471" r:id="rId12"/>
    <p:sldId id="685" r:id="rId13"/>
    <p:sldId id="474" r:id="rId14"/>
    <p:sldId id="476" r:id="rId15"/>
    <p:sldId id="686" r:id="rId16"/>
    <p:sldId id="479" r:id="rId17"/>
    <p:sldId id="687" r:id="rId18"/>
    <p:sldId id="482" r:id="rId19"/>
    <p:sldId id="688" r:id="rId20"/>
    <p:sldId id="484" r:id="rId21"/>
    <p:sldId id="689" r:id="rId22"/>
    <p:sldId id="407" r:id="rId23"/>
    <p:sldId id="398" r:id="rId24"/>
    <p:sldId id="690" r:id="rId25"/>
    <p:sldId id="395" r:id="rId26"/>
    <p:sldId id="691" r:id="rId27"/>
    <p:sldId id="489" r:id="rId28"/>
    <p:sldId id="692" r:id="rId29"/>
    <p:sldId id="491" r:id="rId30"/>
    <p:sldId id="399" r:id="rId31"/>
    <p:sldId id="693" r:id="rId32"/>
    <p:sldId id="493" r:id="rId33"/>
    <p:sldId id="694" r:id="rId34"/>
    <p:sldId id="494" r:id="rId35"/>
    <p:sldId id="695" r:id="rId36"/>
    <p:sldId id="410" r:id="rId37"/>
    <p:sldId id="696" r:id="rId38"/>
    <p:sldId id="413" r:id="rId39"/>
    <p:sldId id="496" r:id="rId40"/>
    <p:sldId id="697" r:id="rId41"/>
    <p:sldId id="497" r:id="rId42"/>
    <p:sldId id="698" r:id="rId43"/>
    <p:sldId id="498" r:id="rId44"/>
    <p:sldId id="699" r:id="rId45"/>
    <p:sldId id="416" r:id="rId46"/>
    <p:sldId id="700" r:id="rId47"/>
    <p:sldId id="419" r:id="rId48"/>
    <p:sldId id="500" r:id="rId49"/>
    <p:sldId id="701" r:id="rId50"/>
    <p:sldId id="501" r:id="rId51"/>
    <p:sldId id="702" r:id="rId52"/>
    <p:sldId id="503" r:id="rId53"/>
    <p:sldId id="703" r:id="rId54"/>
    <p:sldId id="506" r:id="rId55"/>
    <p:sldId id="458" r:id="rId56"/>
    <p:sldId id="704" r:id="rId57"/>
    <p:sldId id="456" r:id="rId58"/>
    <p:sldId id="705" r:id="rId59"/>
    <p:sldId id="457" r:id="rId60"/>
    <p:sldId id="511" r:id="rId61"/>
    <p:sldId id="706" r:id="rId62"/>
    <p:sldId id="707" r:id="rId63"/>
    <p:sldId id="708" r:id="rId64"/>
    <p:sldId id="709" r:id="rId65"/>
    <p:sldId id="521" r:id="rId66"/>
    <p:sldId id="711" r:id="rId67"/>
    <p:sldId id="710" r:id="rId68"/>
    <p:sldId id="712" r:id="rId69"/>
    <p:sldId id="526" r:id="rId70"/>
    <p:sldId id="527" r:id="rId71"/>
    <p:sldId id="528" r:id="rId72"/>
    <p:sldId id="529" r:id="rId73"/>
    <p:sldId id="530" r:id="rId74"/>
    <p:sldId id="531" r:id="rId75"/>
    <p:sldId id="532" r:id="rId76"/>
    <p:sldId id="533" r:id="rId77"/>
    <p:sldId id="534" r:id="rId78"/>
    <p:sldId id="535" r:id="rId79"/>
    <p:sldId id="536" r:id="rId80"/>
    <p:sldId id="537" r:id="rId81"/>
    <p:sldId id="538" r:id="rId82"/>
    <p:sldId id="539" r:id="rId83"/>
    <p:sldId id="540" r:id="rId84"/>
    <p:sldId id="541" r:id="rId85"/>
    <p:sldId id="542" r:id="rId86"/>
    <p:sldId id="543" r:id="rId87"/>
    <p:sldId id="544" r:id="rId88"/>
    <p:sldId id="545" r:id="rId89"/>
    <p:sldId id="546" r:id="rId90"/>
    <p:sldId id="547" r:id="rId91"/>
    <p:sldId id="548" r:id="rId92"/>
    <p:sldId id="549" r:id="rId93"/>
    <p:sldId id="550" r:id="rId94"/>
    <p:sldId id="551" r:id="rId95"/>
    <p:sldId id="552" r:id="rId96"/>
    <p:sldId id="553" r:id="rId97"/>
    <p:sldId id="554" r:id="rId98"/>
    <p:sldId id="555" r:id="rId99"/>
    <p:sldId id="556" r:id="rId100"/>
    <p:sldId id="557" r:id="rId101"/>
    <p:sldId id="558" r:id="rId102"/>
    <p:sldId id="559" r:id="rId103"/>
    <p:sldId id="560" r:id="rId104"/>
    <p:sldId id="561" r:id="rId105"/>
    <p:sldId id="562" r:id="rId106"/>
    <p:sldId id="563" r:id="rId107"/>
    <p:sldId id="564" r:id="rId108"/>
    <p:sldId id="565" r:id="rId109"/>
    <p:sldId id="566" r:id="rId110"/>
    <p:sldId id="567" r:id="rId111"/>
    <p:sldId id="568" r:id="rId112"/>
    <p:sldId id="569" r:id="rId113"/>
    <p:sldId id="570" r:id="rId114"/>
    <p:sldId id="571" r:id="rId115"/>
    <p:sldId id="572" r:id="rId116"/>
    <p:sldId id="573" r:id="rId117"/>
    <p:sldId id="574" r:id="rId118"/>
    <p:sldId id="575" r:id="rId119"/>
    <p:sldId id="576" r:id="rId120"/>
    <p:sldId id="577" r:id="rId121"/>
    <p:sldId id="578" r:id="rId122"/>
    <p:sldId id="579" r:id="rId123"/>
    <p:sldId id="580" r:id="rId124"/>
    <p:sldId id="581" r:id="rId125"/>
    <p:sldId id="582" r:id="rId126"/>
    <p:sldId id="583" r:id="rId127"/>
    <p:sldId id="584" r:id="rId128"/>
    <p:sldId id="585" r:id="rId129"/>
    <p:sldId id="586" r:id="rId130"/>
    <p:sldId id="587" r:id="rId131"/>
    <p:sldId id="588" r:id="rId132"/>
    <p:sldId id="589" r:id="rId133"/>
    <p:sldId id="590" r:id="rId134"/>
    <p:sldId id="591" r:id="rId135"/>
    <p:sldId id="592" r:id="rId136"/>
    <p:sldId id="593" r:id="rId137"/>
    <p:sldId id="594" r:id="rId138"/>
    <p:sldId id="595" r:id="rId139"/>
    <p:sldId id="596" r:id="rId140"/>
    <p:sldId id="597" r:id="rId141"/>
    <p:sldId id="598" r:id="rId142"/>
    <p:sldId id="599" r:id="rId143"/>
    <p:sldId id="600" r:id="rId144"/>
    <p:sldId id="601" r:id="rId145"/>
    <p:sldId id="602" r:id="rId146"/>
    <p:sldId id="603" r:id="rId147"/>
    <p:sldId id="604" r:id="rId148"/>
    <p:sldId id="605" r:id="rId149"/>
    <p:sldId id="606" r:id="rId150"/>
    <p:sldId id="607" r:id="rId151"/>
    <p:sldId id="608" r:id="rId152"/>
    <p:sldId id="609" r:id="rId153"/>
    <p:sldId id="610" r:id="rId154"/>
    <p:sldId id="611" r:id="rId155"/>
    <p:sldId id="612" r:id="rId156"/>
    <p:sldId id="613" r:id="rId157"/>
    <p:sldId id="614" r:id="rId158"/>
    <p:sldId id="615" r:id="rId159"/>
    <p:sldId id="616" r:id="rId160"/>
    <p:sldId id="617" r:id="rId161"/>
    <p:sldId id="618" r:id="rId162"/>
    <p:sldId id="619" r:id="rId163"/>
    <p:sldId id="620" r:id="rId164"/>
    <p:sldId id="621" r:id="rId165"/>
    <p:sldId id="459" r:id="rId166"/>
    <p:sldId id="622" r:id="rId167"/>
    <p:sldId id="623" r:id="rId168"/>
    <p:sldId id="624" r:id="rId169"/>
    <p:sldId id="625" r:id="rId170"/>
    <p:sldId id="626" r:id="rId171"/>
    <p:sldId id="627" r:id="rId172"/>
    <p:sldId id="628" r:id="rId173"/>
    <p:sldId id="629" r:id="rId174"/>
    <p:sldId id="630" r:id="rId175"/>
    <p:sldId id="631" r:id="rId176"/>
    <p:sldId id="632" r:id="rId177"/>
    <p:sldId id="633" r:id="rId178"/>
    <p:sldId id="634" r:id="rId179"/>
    <p:sldId id="635" r:id="rId180"/>
    <p:sldId id="636" r:id="rId181"/>
    <p:sldId id="637" r:id="rId182"/>
    <p:sldId id="638" r:id="rId183"/>
    <p:sldId id="639" r:id="rId184"/>
    <p:sldId id="640" r:id="rId185"/>
    <p:sldId id="641" r:id="rId186"/>
    <p:sldId id="642" r:id="rId187"/>
    <p:sldId id="643" r:id="rId188"/>
    <p:sldId id="644" r:id="rId189"/>
    <p:sldId id="645" r:id="rId190"/>
    <p:sldId id="646" r:id="rId191"/>
    <p:sldId id="647" r:id="rId192"/>
    <p:sldId id="648" r:id="rId193"/>
    <p:sldId id="649" r:id="rId194"/>
    <p:sldId id="650" r:id="rId195"/>
    <p:sldId id="651" r:id="rId196"/>
    <p:sldId id="652" r:id="rId197"/>
    <p:sldId id="653" r:id="rId198"/>
    <p:sldId id="654" r:id="rId199"/>
    <p:sldId id="655" r:id="rId200"/>
    <p:sldId id="656" r:id="rId201"/>
    <p:sldId id="657" r:id="rId202"/>
    <p:sldId id="658" r:id="rId203"/>
    <p:sldId id="659" r:id="rId204"/>
    <p:sldId id="660" r:id="rId205"/>
    <p:sldId id="661" r:id="rId206"/>
    <p:sldId id="662" r:id="rId207"/>
    <p:sldId id="663" r:id="rId208"/>
    <p:sldId id="664" r:id="rId209"/>
    <p:sldId id="665" r:id="rId210"/>
    <p:sldId id="666" r:id="rId211"/>
    <p:sldId id="667" r:id="rId212"/>
    <p:sldId id="668" r:id="rId213"/>
    <p:sldId id="669" r:id="rId214"/>
    <p:sldId id="670" r:id="rId215"/>
    <p:sldId id="671" r:id="rId216"/>
    <p:sldId id="672" r:id="rId217"/>
    <p:sldId id="673" r:id="rId218"/>
    <p:sldId id="674" r:id="rId219"/>
    <p:sldId id="460" r:id="rId220"/>
    <p:sldId id="461" r:id="rId221"/>
    <p:sldId id="462" r:id="rId222"/>
    <p:sldId id="463" r:id="rId223"/>
    <p:sldId id="384" r:id="rId224"/>
    <p:sldId id="400" r:id="rId225"/>
    <p:sldId id="394" r:id="rId226"/>
    <p:sldId id="349" r:id="rId227"/>
    <p:sldId id="350" r:id="rId228"/>
    <p:sldId id="351" r:id="rId229"/>
    <p:sldId id="352" r:id="rId230"/>
    <p:sldId id="353" r:id="rId231"/>
    <p:sldId id="354" r:id="rId232"/>
    <p:sldId id="355" r:id="rId233"/>
    <p:sldId id="356" r:id="rId234"/>
    <p:sldId id="385" r:id="rId235"/>
    <p:sldId id="393" r:id="rId236"/>
    <p:sldId id="357" r:id="rId237"/>
    <p:sldId id="358" r:id="rId238"/>
    <p:sldId id="359" r:id="rId239"/>
    <p:sldId id="360" r:id="rId240"/>
    <p:sldId id="361" r:id="rId241"/>
    <p:sldId id="362" r:id="rId242"/>
    <p:sldId id="391" r:id="rId243"/>
    <p:sldId id="392" r:id="rId244"/>
    <p:sldId id="363" r:id="rId245"/>
    <p:sldId id="364" r:id="rId246"/>
    <p:sldId id="365" r:id="rId247"/>
    <p:sldId id="366" r:id="rId248"/>
    <p:sldId id="367" r:id="rId249"/>
    <p:sldId id="368" r:id="rId250"/>
    <p:sldId id="389" r:id="rId251"/>
    <p:sldId id="390" r:id="rId252"/>
    <p:sldId id="371" r:id="rId253"/>
    <p:sldId id="372" r:id="rId254"/>
    <p:sldId id="369" r:id="rId255"/>
    <p:sldId id="370" r:id="rId256"/>
    <p:sldId id="373" r:id="rId257"/>
    <p:sldId id="374" r:id="rId258"/>
    <p:sldId id="387" r:id="rId259"/>
    <p:sldId id="388" r:id="rId260"/>
    <p:sldId id="405" r:id="rId261"/>
    <p:sldId id="406" r:id="rId262"/>
    <p:sldId id="375" r:id="rId263"/>
    <p:sldId id="376" r:id="rId264"/>
    <p:sldId id="377" r:id="rId265"/>
    <p:sldId id="378" r:id="rId266"/>
    <p:sldId id="383" r:id="rId267"/>
    <p:sldId id="386" r:id="rId268"/>
    <p:sldId id="403" r:id="rId269"/>
    <p:sldId id="404" r:id="rId270"/>
    <p:sldId id="381" r:id="rId271"/>
    <p:sldId id="382" r:id="rId272"/>
    <p:sldId id="379" r:id="rId273"/>
    <p:sldId id="380" r:id="rId274"/>
    <p:sldId id="451" r:id="rId275"/>
    <p:sldId id="464" r:id="rId276"/>
    <p:sldId id="453" r:id="rId277"/>
    <p:sldId id="452" r:id="rId278"/>
    <p:sldId id="454" r:id="rId279"/>
    <p:sldId id="455" r:id="rId2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67E0D8-7195-4CCD-83ED-C860B63830DB}">
          <p14:sldIdLst>
            <p14:sldId id="397"/>
            <p14:sldId id="401"/>
            <p14:sldId id="677"/>
            <p14:sldId id="680"/>
            <p14:sldId id="681"/>
            <p14:sldId id="679"/>
          </p14:sldIdLst>
        </p14:section>
        <p14:section name="Tx Test" id="{BE0BB0F7-85D4-4FC4-AB3F-14E8942E5AAF}">
          <p14:sldIdLst>
            <p14:sldId id="682"/>
            <p14:sldId id="676"/>
            <p14:sldId id="683"/>
            <p14:sldId id="684"/>
            <p14:sldId id="471"/>
            <p14:sldId id="685"/>
            <p14:sldId id="474"/>
            <p14:sldId id="476"/>
            <p14:sldId id="686"/>
            <p14:sldId id="479"/>
            <p14:sldId id="687"/>
            <p14:sldId id="482"/>
            <p14:sldId id="688"/>
            <p14:sldId id="484"/>
            <p14:sldId id="689"/>
            <p14:sldId id="407"/>
            <p14:sldId id="398"/>
            <p14:sldId id="690"/>
            <p14:sldId id="395"/>
            <p14:sldId id="691"/>
            <p14:sldId id="489"/>
            <p14:sldId id="692"/>
            <p14:sldId id="491"/>
            <p14:sldId id="399"/>
            <p14:sldId id="693"/>
            <p14:sldId id="493"/>
            <p14:sldId id="694"/>
            <p14:sldId id="494"/>
            <p14:sldId id="695"/>
            <p14:sldId id="410"/>
            <p14:sldId id="696"/>
            <p14:sldId id="413"/>
            <p14:sldId id="496"/>
            <p14:sldId id="697"/>
            <p14:sldId id="497"/>
            <p14:sldId id="698"/>
            <p14:sldId id="498"/>
            <p14:sldId id="699"/>
            <p14:sldId id="416"/>
            <p14:sldId id="700"/>
            <p14:sldId id="419"/>
            <p14:sldId id="500"/>
            <p14:sldId id="701"/>
            <p14:sldId id="501"/>
            <p14:sldId id="702"/>
            <p14:sldId id="503"/>
            <p14:sldId id="703"/>
            <p14:sldId id="506"/>
            <p14:sldId id="458"/>
            <p14:sldId id="704"/>
            <p14:sldId id="456"/>
            <p14:sldId id="705"/>
            <p14:sldId id="457"/>
          </p14:sldIdLst>
        </p14:section>
        <p14:section name="Rx Sensitivity Test" id="{F0DBD005-E44E-4031-B1D2-4F77F3BEC20D}">
          <p14:sldIdLst>
            <p14:sldId id="511"/>
            <p14:sldId id="706"/>
            <p14:sldId id="707"/>
            <p14:sldId id="708"/>
            <p14:sldId id="709"/>
            <p14:sldId id="521"/>
            <p14:sldId id="711"/>
            <p14:sldId id="710"/>
            <p14:sldId id="712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</p14:sldIdLst>
        </p14:section>
        <p14:section name="Rx Narrow Blocking Test" id="{A9CB28F3-19F5-4292-A147-1149DB8BBF89}">
          <p14:sldIdLst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459"/>
          </p14:sldIdLst>
        </p14:section>
        <p14:section name="Rx General Blocking Test" id="{6909E09A-C27D-440E-AB10-92578CD0D3D5}">
          <p14:sldIdLst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460"/>
            <p14:sldId id="461"/>
            <p14:sldId id="462"/>
            <p14:sldId id="463"/>
          </p14:sldIdLst>
        </p14:section>
        <p14:section name="Intermodulation Test" id="{7AB80972-ADB0-46BB-B48D-DA7C48B105F9}">
          <p14:sldIdLst>
            <p14:sldId id="384"/>
            <p14:sldId id="400"/>
            <p14:sldId id="394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85"/>
            <p14:sldId id="393"/>
            <p14:sldId id="357"/>
            <p14:sldId id="358"/>
            <p14:sldId id="359"/>
            <p14:sldId id="360"/>
            <p14:sldId id="361"/>
            <p14:sldId id="362"/>
            <p14:sldId id="391"/>
            <p14:sldId id="392"/>
            <p14:sldId id="363"/>
            <p14:sldId id="364"/>
            <p14:sldId id="365"/>
            <p14:sldId id="366"/>
            <p14:sldId id="367"/>
            <p14:sldId id="368"/>
            <p14:sldId id="389"/>
            <p14:sldId id="390"/>
            <p14:sldId id="371"/>
            <p14:sldId id="372"/>
            <p14:sldId id="369"/>
            <p14:sldId id="370"/>
            <p14:sldId id="373"/>
            <p14:sldId id="374"/>
            <p14:sldId id="387"/>
            <p14:sldId id="388"/>
            <p14:sldId id="405"/>
            <p14:sldId id="406"/>
            <p14:sldId id="375"/>
            <p14:sldId id="376"/>
            <p14:sldId id="377"/>
            <p14:sldId id="378"/>
            <p14:sldId id="383"/>
            <p14:sldId id="386"/>
            <p14:sldId id="403"/>
            <p14:sldId id="404"/>
            <p14:sldId id="381"/>
            <p14:sldId id="382"/>
            <p14:sldId id="379"/>
            <p14:sldId id="380"/>
            <p14:sldId id="451"/>
            <p14:sldId id="464"/>
            <p14:sldId id="453"/>
            <p14:sldId id="452"/>
            <p14:sldId id="454"/>
            <p14:sldId id="4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4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79705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74158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25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197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46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4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2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93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2677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74054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1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59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3951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673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93852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41608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239895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1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8066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7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7.png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7.pn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2.png"/><Relationship Id="rId5" Type="http://schemas.openxmlformats.org/officeDocument/2006/relationships/image" Target="../media/image511.png"/><Relationship Id="rId4" Type="http://schemas.openxmlformats.org/officeDocument/2006/relationships/image" Target="../media/image51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7.png"/><Relationship Id="rId5" Type="http://schemas.openxmlformats.org/officeDocument/2006/relationships/image" Target="../media/image516.png"/><Relationship Id="rId4" Type="http://schemas.openxmlformats.org/officeDocument/2006/relationships/image" Target="../media/image51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2.png"/><Relationship Id="rId5" Type="http://schemas.openxmlformats.org/officeDocument/2006/relationships/image" Target="../media/image521.png"/><Relationship Id="rId4" Type="http://schemas.openxmlformats.org/officeDocument/2006/relationships/image" Target="../media/image52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2.png"/><Relationship Id="rId5" Type="http://schemas.openxmlformats.org/officeDocument/2006/relationships/image" Target="../media/image551.png"/><Relationship Id="rId4" Type="http://schemas.openxmlformats.org/officeDocument/2006/relationships/image" Target="../media/image55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7.png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2.png"/><Relationship Id="rId5" Type="http://schemas.openxmlformats.org/officeDocument/2006/relationships/image" Target="../media/image571.png"/><Relationship Id="rId4" Type="http://schemas.openxmlformats.org/officeDocument/2006/relationships/image" Target="../media/image57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7.png"/><Relationship Id="rId5" Type="http://schemas.openxmlformats.org/officeDocument/2006/relationships/image" Target="../media/image576.png"/><Relationship Id="rId4" Type="http://schemas.openxmlformats.org/officeDocument/2006/relationships/image" Target="../media/image57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2.png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7.png"/><Relationship Id="rId5" Type="http://schemas.openxmlformats.org/officeDocument/2006/relationships/image" Target="../media/image586.png"/><Relationship Id="rId4" Type="http://schemas.openxmlformats.org/officeDocument/2006/relationships/image" Target="../media/image585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2.png"/><Relationship Id="rId5" Type="http://schemas.openxmlformats.org/officeDocument/2006/relationships/image" Target="../media/image591.png"/><Relationship Id="rId4" Type="http://schemas.openxmlformats.org/officeDocument/2006/relationships/image" Target="../media/image5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4" Type="http://schemas.openxmlformats.org/officeDocument/2006/relationships/image" Target="../media/image60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7.png"/><Relationship Id="rId5" Type="http://schemas.openxmlformats.org/officeDocument/2006/relationships/image" Target="../media/image606.png"/><Relationship Id="rId4" Type="http://schemas.openxmlformats.org/officeDocument/2006/relationships/image" Target="../media/image60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2.png"/><Relationship Id="rId5" Type="http://schemas.openxmlformats.org/officeDocument/2006/relationships/image" Target="../media/image611.png"/><Relationship Id="rId4" Type="http://schemas.openxmlformats.org/officeDocument/2006/relationships/image" Target="../media/image61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4" Type="http://schemas.openxmlformats.org/officeDocument/2006/relationships/image" Target="../media/image61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1.png"/><Relationship Id="rId4" Type="http://schemas.openxmlformats.org/officeDocument/2006/relationships/image" Target="../media/image62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5.png"/><Relationship Id="rId4" Type="http://schemas.openxmlformats.org/officeDocument/2006/relationships/image" Target="../media/image624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0.png"/><Relationship Id="rId5" Type="http://schemas.openxmlformats.org/officeDocument/2006/relationships/image" Target="../media/image629.png"/><Relationship Id="rId4" Type="http://schemas.openxmlformats.org/officeDocument/2006/relationships/image" Target="../media/image6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5.png"/><Relationship Id="rId5" Type="http://schemas.openxmlformats.org/officeDocument/2006/relationships/image" Target="../media/image634.png"/><Relationship Id="rId4" Type="http://schemas.openxmlformats.org/officeDocument/2006/relationships/image" Target="../media/image63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4" Type="http://schemas.openxmlformats.org/officeDocument/2006/relationships/image" Target="../media/image64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0.png"/><Relationship Id="rId5" Type="http://schemas.openxmlformats.org/officeDocument/2006/relationships/image" Target="../media/image649.png"/><Relationship Id="rId4" Type="http://schemas.openxmlformats.org/officeDocument/2006/relationships/image" Target="../media/image64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5.png"/><Relationship Id="rId5" Type="http://schemas.openxmlformats.org/officeDocument/2006/relationships/image" Target="../media/image654.png"/><Relationship Id="rId4" Type="http://schemas.openxmlformats.org/officeDocument/2006/relationships/image" Target="../media/image653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5.png"/><Relationship Id="rId5" Type="http://schemas.openxmlformats.org/officeDocument/2006/relationships/image" Target="../media/image664.png"/><Relationship Id="rId4" Type="http://schemas.openxmlformats.org/officeDocument/2006/relationships/image" Target="../media/image663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5" Type="http://schemas.openxmlformats.org/officeDocument/2006/relationships/image" Target="../media/image669.png"/><Relationship Id="rId4" Type="http://schemas.openxmlformats.org/officeDocument/2006/relationships/image" Target="../media/image6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5.png"/><Relationship Id="rId5" Type="http://schemas.openxmlformats.org/officeDocument/2006/relationships/image" Target="../media/image674.png"/><Relationship Id="rId4" Type="http://schemas.openxmlformats.org/officeDocument/2006/relationships/image" Target="../media/image67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5.png"/><Relationship Id="rId5" Type="http://schemas.openxmlformats.org/officeDocument/2006/relationships/image" Target="../media/image684.png"/><Relationship Id="rId4" Type="http://schemas.openxmlformats.org/officeDocument/2006/relationships/image" Target="../media/image683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0.png"/><Relationship Id="rId5" Type="http://schemas.openxmlformats.org/officeDocument/2006/relationships/image" Target="../media/image689.png"/><Relationship Id="rId4" Type="http://schemas.openxmlformats.org/officeDocument/2006/relationships/image" Target="../media/image68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5.png"/><Relationship Id="rId5" Type="http://schemas.openxmlformats.org/officeDocument/2006/relationships/image" Target="../media/image694.png"/><Relationship Id="rId4" Type="http://schemas.openxmlformats.org/officeDocument/2006/relationships/image" Target="../media/image693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0.png"/><Relationship Id="rId5" Type="http://schemas.openxmlformats.org/officeDocument/2006/relationships/image" Target="../media/image699.png"/><Relationship Id="rId4" Type="http://schemas.openxmlformats.org/officeDocument/2006/relationships/image" Target="../media/image69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5.png"/><Relationship Id="rId5" Type="http://schemas.openxmlformats.org/officeDocument/2006/relationships/image" Target="../media/image704.png"/><Relationship Id="rId4" Type="http://schemas.openxmlformats.org/officeDocument/2006/relationships/image" Target="../media/image703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0.png"/><Relationship Id="rId5" Type="http://schemas.openxmlformats.org/officeDocument/2006/relationships/image" Target="../media/image709.png"/><Relationship Id="rId4" Type="http://schemas.openxmlformats.org/officeDocument/2006/relationships/image" Target="../media/image70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5.png"/><Relationship Id="rId5" Type="http://schemas.openxmlformats.org/officeDocument/2006/relationships/image" Target="../media/image714.png"/><Relationship Id="rId4" Type="http://schemas.openxmlformats.org/officeDocument/2006/relationships/image" Target="../media/image713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2.png"/><Relationship Id="rId5" Type="http://schemas.openxmlformats.org/officeDocument/2006/relationships/image" Target="../media/image591.png"/><Relationship Id="rId4" Type="http://schemas.openxmlformats.org/officeDocument/2006/relationships/image" Target="../media/image590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0.png"/><Relationship Id="rId5" Type="http://schemas.openxmlformats.org/officeDocument/2006/relationships/image" Target="../media/image719.png"/><Relationship Id="rId4" Type="http://schemas.openxmlformats.org/officeDocument/2006/relationships/image" Target="../media/image71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5.png"/><Relationship Id="rId5" Type="http://schemas.openxmlformats.org/officeDocument/2006/relationships/image" Target="../media/image724.png"/><Relationship Id="rId4" Type="http://schemas.openxmlformats.org/officeDocument/2006/relationships/image" Target="../media/image723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0.png"/><Relationship Id="rId5" Type="http://schemas.openxmlformats.org/officeDocument/2006/relationships/image" Target="../media/image729.png"/><Relationship Id="rId4" Type="http://schemas.openxmlformats.org/officeDocument/2006/relationships/image" Target="../media/image72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5.png"/><Relationship Id="rId5" Type="http://schemas.openxmlformats.org/officeDocument/2006/relationships/image" Target="../media/image734.png"/><Relationship Id="rId4" Type="http://schemas.openxmlformats.org/officeDocument/2006/relationships/image" Target="../media/image733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2.png"/><Relationship Id="rId5" Type="http://schemas.openxmlformats.org/officeDocument/2006/relationships/image" Target="../media/image591.png"/><Relationship Id="rId4" Type="http://schemas.openxmlformats.org/officeDocument/2006/relationships/image" Target="../media/image59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0.png"/><Relationship Id="rId5" Type="http://schemas.openxmlformats.org/officeDocument/2006/relationships/image" Target="../media/image739.png"/><Relationship Id="rId4" Type="http://schemas.openxmlformats.org/officeDocument/2006/relationships/image" Target="../media/image738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4" Type="http://schemas.openxmlformats.org/officeDocument/2006/relationships/image" Target="../media/image743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0.png"/><Relationship Id="rId5" Type="http://schemas.openxmlformats.org/officeDocument/2006/relationships/image" Target="../media/image749.png"/><Relationship Id="rId4" Type="http://schemas.openxmlformats.org/officeDocument/2006/relationships/image" Target="../media/image74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5.png"/><Relationship Id="rId5" Type="http://schemas.openxmlformats.org/officeDocument/2006/relationships/image" Target="../media/image754.png"/><Relationship Id="rId4" Type="http://schemas.openxmlformats.org/officeDocument/2006/relationships/image" Target="../media/image753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0.png"/><Relationship Id="rId5" Type="http://schemas.openxmlformats.org/officeDocument/2006/relationships/image" Target="../media/image759.png"/><Relationship Id="rId4" Type="http://schemas.openxmlformats.org/officeDocument/2006/relationships/image" Target="../media/image7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5.png"/><Relationship Id="rId5" Type="http://schemas.openxmlformats.org/officeDocument/2006/relationships/image" Target="../media/image764.png"/><Relationship Id="rId4" Type="http://schemas.openxmlformats.org/officeDocument/2006/relationships/image" Target="../media/image76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0.png"/><Relationship Id="rId5" Type="http://schemas.openxmlformats.org/officeDocument/2006/relationships/image" Target="../media/image769.png"/><Relationship Id="rId4" Type="http://schemas.openxmlformats.org/officeDocument/2006/relationships/image" Target="../media/image768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5.png"/><Relationship Id="rId5" Type="http://schemas.openxmlformats.org/officeDocument/2006/relationships/image" Target="../media/image774.png"/><Relationship Id="rId4" Type="http://schemas.openxmlformats.org/officeDocument/2006/relationships/image" Target="../media/image773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0.png"/><Relationship Id="rId5" Type="http://schemas.openxmlformats.org/officeDocument/2006/relationships/image" Target="../media/image779.png"/><Relationship Id="rId4" Type="http://schemas.openxmlformats.org/officeDocument/2006/relationships/image" Target="../media/image778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5.png"/><Relationship Id="rId5" Type="http://schemas.openxmlformats.org/officeDocument/2006/relationships/image" Target="../media/image784.png"/><Relationship Id="rId4" Type="http://schemas.openxmlformats.org/officeDocument/2006/relationships/image" Target="../media/image783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0.png"/><Relationship Id="rId5" Type="http://schemas.openxmlformats.org/officeDocument/2006/relationships/image" Target="../media/image789.png"/><Relationship Id="rId4" Type="http://schemas.openxmlformats.org/officeDocument/2006/relationships/image" Target="../media/image78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5.png"/><Relationship Id="rId5" Type="http://schemas.openxmlformats.org/officeDocument/2006/relationships/image" Target="../media/image794.png"/><Relationship Id="rId4" Type="http://schemas.openxmlformats.org/officeDocument/2006/relationships/image" Target="../media/image79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0.png"/><Relationship Id="rId5" Type="http://schemas.openxmlformats.org/officeDocument/2006/relationships/image" Target="../media/image799.png"/><Relationship Id="rId4" Type="http://schemas.openxmlformats.org/officeDocument/2006/relationships/image" Target="../media/image798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5.png"/><Relationship Id="rId5" Type="http://schemas.openxmlformats.org/officeDocument/2006/relationships/image" Target="../media/image804.png"/><Relationship Id="rId4" Type="http://schemas.openxmlformats.org/officeDocument/2006/relationships/image" Target="../media/image803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9.png"/><Relationship Id="rId4" Type="http://schemas.openxmlformats.org/officeDocument/2006/relationships/image" Target="../media/image80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3.png"/><Relationship Id="rId4" Type="http://schemas.openxmlformats.org/officeDocument/2006/relationships/image" Target="../media/image812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8.png"/><Relationship Id="rId5" Type="http://schemas.openxmlformats.org/officeDocument/2006/relationships/image" Target="../media/image817.png"/><Relationship Id="rId4" Type="http://schemas.openxmlformats.org/officeDocument/2006/relationships/image" Target="../media/image816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3.png"/><Relationship Id="rId5" Type="http://schemas.openxmlformats.org/officeDocument/2006/relationships/image" Target="../media/image822.png"/><Relationship Id="rId4" Type="http://schemas.openxmlformats.org/officeDocument/2006/relationships/image" Target="../media/image821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8.png"/><Relationship Id="rId5" Type="http://schemas.openxmlformats.org/officeDocument/2006/relationships/image" Target="../media/image827.png"/><Relationship Id="rId4" Type="http://schemas.openxmlformats.org/officeDocument/2006/relationships/image" Target="../media/image826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3.png"/><Relationship Id="rId5" Type="http://schemas.openxmlformats.org/officeDocument/2006/relationships/image" Target="../media/image832.png"/><Relationship Id="rId4" Type="http://schemas.openxmlformats.org/officeDocument/2006/relationships/image" Target="../media/image8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71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8.png"/><Relationship Id="rId5" Type="http://schemas.openxmlformats.org/officeDocument/2006/relationships/image" Target="../media/image837.png"/><Relationship Id="rId4" Type="http://schemas.openxmlformats.org/officeDocument/2006/relationships/image" Target="../media/image836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3.png"/><Relationship Id="rId5" Type="http://schemas.openxmlformats.org/officeDocument/2006/relationships/image" Target="../media/image842.png"/><Relationship Id="rId4" Type="http://schemas.openxmlformats.org/officeDocument/2006/relationships/image" Target="../media/image841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8.png"/><Relationship Id="rId5" Type="http://schemas.openxmlformats.org/officeDocument/2006/relationships/image" Target="../media/image847.png"/><Relationship Id="rId4" Type="http://schemas.openxmlformats.org/officeDocument/2006/relationships/image" Target="../media/image846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3.png"/><Relationship Id="rId5" Type="http://schemas.openxmlformats.org/officeDocument/2006/relationships/image" Target="../media/image852.png"/><Relationship Id="rId4" Type="http://schemas.openxmlformats.org/officeDocument/2006/relationships/image" Target="../media/image851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8.png"/><Relationship Id="rId5" Type="http://schemas.openxmlformats.org/officeDocument/2006/relationships/image" Target="../media/image857.png"/><Relationship Id="rId4" Type="http://schemas.openxmlformats.org/officeDocument/2006/relationships/image" Target="../media/image856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3.png"/><Relationship Id="rId5" Type="http://schemas.openxmlformats.org/officeDocument/2006/relationships/image" Target="../media/image862.png"/><Relationship Id="rId4" Type="http://schemas.openxmlformats.org/officeDocument/2006/relationships/image" Target="../media/image861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8.png"/><Relationship Id="rId5" Type="http://schemas.openxmlformats.org/officeDocument/2006/relationships/image" Target="../media/image867.png"/><Relationship Id="rId4" Type="http://schemas.openxmlformats.org/officeDocument/2006/relationships/image" Target="../media/image866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3.png"/><Relationship Id="rId5" Type="http://schemas.openxmlformats.org/officeDocument/2006/relationships/image" Target="../media/image872.png"/><Relationship Id="rId4" Type="http://schemas.openxmlformats.org/officeDocument/2006/relationships/image" Target="../media/image8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image" Target="../media/image8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8.png"/><Relationship Id="rId5" Type="http://schemas.openxmlformats.org/officeDocument/2006/relationships/image" Target="../media/image877.png"/><Relationship Id="rId4" Type="http://schemas.openxmlformats.org/officeDocument/2006/relationships/image" Target="../media/image876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3.png"/><Relationship Id="rId5" Type="http://schemas.openxmlformats.org/officeDocument/2006/relationships/image" Target="../media/image882.png"/><Relationship Id="rId4" Type="http://schemas.openxmlformats.org/officeDocument/2006/relationships/image" Target="../media/image881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8.png"/><Relationship Id="rId5" Type="http://schemas.openxmlformats.org/officeDocument/2006/relationships/image" Target="../media/image887.png"/><Relationship Id="rId4" Type="http://schemas.openxmlformats.org/officeDocument/2006/relationships/image" Target="../media/image886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3.png"/><Relationship Id="rId5" Type="http://schemas.openxmlformats.org/officeDocument/2006/relationships/image" Target="../media/image892.png"/><Relationship Id="rId4" Type="http://schemas.openxmlformats.org/officeDocument/2006/relationships/image" Target="../media/image891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png"/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7.png"/><Relationship Id="rId4" Type="http://schemas.openxmlformats.org/officeDocument/2006/relationships/image" Target="../media/image896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1.png"/><Relationship Id="rId4" Type="http://schemas.openxmlformats.org/officeDocument/2006/relationships/image" Target="../media/image900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0.png"/><Relationship Id="rId5" Type="http://schemas.openxmlformats.org/officeDocument/2006/relationships/image" Target="../media/image779.png"/><Relationship Id="rId4" Type="http://schemas.openxmlformats.org/officeDocument/2006/relationships/image" Target="../media/image778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5.png"/><Relationship Id="rId5" Type="http://schemas.openxmlformats.org/officeDocument/2006/relationships/image" Target="../media/image784.png"/><Relationship Id="rId4" Type="http://schemas.openxmlformats.org/officeDocument/2006/relationships/image" Target="../media/image783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6.png"/><Relationship Id="rId5" Type="http://schemas.openxmlformats.org/officeDocument/2006/relationships/image" Target="../media/image905.png"/><Relationship Id="rId4" Type="http://schemas.openxmlformats.org/officeDocument/2006/relationships/image" Target="../media/image904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2" Type="http://schemas.openxmlformats.org/officeDocument/2006/relationships/image" Target="../media/image9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1.png"/><Relationship Id="rId5" Type="http://schemas.openxmlformats.org/officeDocument/2006/relationships/image" Target="../media/image910.png"/><Relationship Id="rId4" Type="http://schemas.openxmlformats.org/officeDocument/2006/relationships/image" Target="../media/image909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6.png"/><Relationship Id="rId5" Type="http://schemas.openxmlformats.org/officeDocument/2006/relationships/image" Target="../media/image915.png"/><Relationship Id="rId4" Type="http://schemas.openxmlformats.org/officeDocument/2006/relationships/image" Target="../media/image914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8.png"/><Relationship Id="rId2" Type="http://schemas.openxmlformats.org/officeDocument/2006/relationships/image" Target="../media/image9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1.png"/><Relationship Id="rId5" Type="http://schemas.openxmlformats.org/officeDocument/2006/relationships/image" Target="../media/image920.png"/><Relationship Id="rId4" Type="http://schemas.openxmlformats.org/officeDocument/2006/relationships/image" Target="../media/image919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0.png"/><Relationship Id="rId5" Type="http://schemas.openxmlformats.org/officeDocument/2006/relationships/image" Target="../media/image779.png"/><Relationship Id="rId4" Type="http://schemas.openxmlformats.org/officeDocument/2006/relationships/image" Target="../media/image77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5.png"/><Relationship Id="rId5" Type="http://schemas.openxmlformats.org/officeDocument/2006/relationships/image" Target="../media/image784.png"/><Relationship Id="rId4" Type="http://schemas.openxmlformats.org/officeDocument/2006/relationships/image" Target="../media/image7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6.png"/><Relationship Id="rId5" Type="http://schemas.openxmlformats.org/officeDocument/2006/relationships/image" Target="../media/image925.png"/><Relationship Id="rId4" Type="http://schemas.openxmlformats.org/officeDocument/2006/relationships/image" Target="../media/image924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png"/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1.png"/><Relationship Id="rId5" Type="http://schemas.openxmlformats.org/officeDocument/2006/relationships/image" Target="../media/image930.png"/><Relationship Id="rId4" Type="http://schemas.openxmlformats.org/officeDocument/2006/relationships/image" Target="../media/image929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3.png"/><Relationship Id="rId2" Type="http://schemas.openxmlformats.org/officeDocument/2006/relationships/image" Target="../media/image9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6.png"/><Relationship Id="rId5" Type="http://schemas.openxmlformats.org/officeDocument/2006/relationships/image" Target="../media/image935.png"/><Relationship Id="rId4" Type="http://schemas.openxmlformats.org/officeDocument/2006/relationships/image" Target="../media/image934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1.png"/><Relationship Id="rId5" Type="http://schemas.openxmlformats.org/officeDocument/2006/relationships/image" Target="../media/image940.png"/><Relationship Id="rId4" Type="http://schemas.openxmlformats.org/officeDocument/2006/relationships/image" Target="../media/image939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image" Target="../media/image9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6.png"/><Relationship Id="rId5" Type="http://schemas.openxmlformats.org/officeDocument/2006/relationships/image" Target="../media/image945.png"/><Relationship Id="rId4" Type="http://schemas.openxmlformats.org/officeDocument/2006/relationships/image" Target="../media/image944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image" Target="../media/image9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1.png"/><Relationship Id="rId5" Type="http://schemas.openxmlformats.org/officeDocument/2006/relationships/image" Target="../media/image950.png"/><Relationship Id="rId4" Type="http://schemas.openxmlformats.org/officeDocument/2006/relationships/image" Target="../media/image949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image" Target="../media/image9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6.png"/><Relationship Id="rId5" Type="http://schemas.openxmlformats.org/officeDocument/2006/relationships/image" Target="../media/image955.png"/><Relationship Id="rId4" Type="http://schemas.openxmlformats.org/officeDocument/2006/relationships/image" Target="../media/image954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image" Target="../media/image9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1.png"/><Relationship Id="rId5" Type="http://schemas.openxmlformats.org/officeDocument/2006/relationships/image" Target="../media/image960.png"/><Relationship Id="rId4" Type="http://schemas.openxmlformats.org/officeDocument/2006/relationships/image" Target="../media/image9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5" Type="http://schemas.openxmlformats.org/officeDocument/2006/relationships/image" Target="../media/image208.png"/><Relationship Id="rId4" Type="http://schemas.openxmlformats.org/officeDocument/2006/relationships/image" Target="../media/image2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5" Type="http://schemas.openxmlformats.org/officeDocument/2006/relationships/image" Target="../media/image213.png"/><Relationship Id="rId4" Type="http://schemas.openxmlformats.org/officeDocument/2006/relationships/image" Target="../media/image2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5" Type="http://schemas.openxmlformats.org/officeDocument/2006/relationships/image" Target="../media/image208.png"/><Relationship Id="rId4" Type="http://schemas.openxmlformats.org/officeDocument/2006/relationships/image" Target="../media/image21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5" Type="http://schemas.openxmlformats.org/officeDocument/2006/relationships/image" Target="../media/image213.png"/><Relationship Id="rId4" Type="http://schemas.openxmlformats.org/officeDocument/2006/relationships/image" Target="../media/image21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5B52AD-B464-44C3-98B8-E05865F061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E30BB-AFD3-433B-B7AA-769870251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02C3BE-5610-41AE-88DC-9244ECFBBF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3C2568-DCA3-4418-8FE6-5CF26802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3 Test Report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20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PA_TOI=20dBm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6" y="1361483"/>
            <a:ext cx="10928144" cy="25722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2BF8F82-819C-412D-BBBF-ADE7F565C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/>
          <a:stretch/>
        </p:blipFill>
        <p:spPr>
          <a:xfrm>
            <a:off x="449201" y="1685456"/>
            <a:ext cx="2503251" cy="20858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8171BF4-6DB5-4254-85BD-B513F9F6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52" y="1672260"/>
            <a:ext cx="3952509" cy="19507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766F4A6-30C8-483E-A07D-FAF31C66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73" y="1604686"/>
            <a:ext cx="4204555" cy="20858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DB108EF-2F42-4675-86B6-2A307C19B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257733"/>
            <a:ext cx="2595657" cy="180031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C1CBD10-BA23-4D0F-9EBD-F4A96B90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90" y="4222832"/>
            <a:ext cx="3905983" cy="192581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5F8AE42-F0C7-4C26-955E-1A3AD1307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833" y="4230229"/>
            <a:ext cx="2894444" cy="208645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E37C451-47F1-4C13-BF34-4CCED7BE513F}"/>
              </a:ext>
            </a:extLst>
          </p:cNvPr>
          <p:cNvSpPr txBox="1"/>
          <p:nvPr/>
        </p:nvSpPr>
        <p:spPr>
          <a:xfrm>
            <a:off x="1258102" y="3195807"/>
            <a:ext cx="21543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EVM:-37.54dB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:-47.549dB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6055DC1-6742-4B63-8645-34AECC23B604}"/>
              </a:ext>
            </a:extLst>
          </p:cNvPr>
          <p:cNvSpPr txBox="1"/>
          <p:nvPr/>
        </p:nvSpPr>
        <p:spPr>
          <a:xfrm>
            <a:off x="1283899" y="5541336"/>
            <a:ext cx="19416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EVM:-37.974dB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:-47.265dB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0036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C1D6E-FC28-4ED1-AE8F-D0E41E5FE0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C5D34E-56D4-4148-BB7B-F119694BD2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45E9B6E-5811-4BD4-8142-C9B3F550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(Change 5dB)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36B6F8-E096-4781-B08C-9BCE23E7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253" y="1219104"/>
            <a:ext cx="3369046" cy="3030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EEA7D5-3DB9-4C31-8EF5-3574868B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025" y="1606919"/>
            <a:ext cx="3505200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F47E27-CF91-4330-8EF7-1B84CFDD7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2742291"/>
            <a:ext cx="4229100" cy="933450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8722EEB8-AB0A-47C2-BF41-C54A902BB0E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449201" y="1370282"/>
            <a:ext cx="3965464" cy="21832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585049-AA5A-4099-A524-3289B21A8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535218"/>
            <a:ext cx="6871754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489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FD88CE9-5015-469E-8B96-D2E00160B57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4688426" cy="235356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E0B90-8861-4FC0-BBD9-C57FC8442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A7F915-4B4D-4E41-BAE4-DD4C218C65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595F3E5-0C19-4819-A792-A54AB595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Combine Test (Change 10dB)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D43C09-A8AC-4D53-90E0-9DAC55338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28" y="4398947"/>
            <a:ext cx="61722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A0AE2E-4C19-40A1-AF14-9B4BFC2C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36" y="1508194"/>
            <a:ext cx="4371975" cy="981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C0AF91-D742-499B-B340-EEA6E3C33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436" y="2933388"/>
            <a:ext cx="4181475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7E949B-6534-4664-9172-2ACB1A722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211" y="1508194"/>
            <a:ext cx="2760470" cy="24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998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7F6630A-1A62-4FC2-AA3E-AE464630463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4018587" cy="197709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AAB530-A5D6-4C61-9A81-5F002C1F1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31BFBA-09B1-42FC-932C-C7FB6DB052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D16F3CF-6191-4B8A-90FD-BFB00D79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(Change 10dB)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197A38-A297-4AB4-9A4A-45C5ED03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33659"/>
            <a:ext cx="6153150" cy="76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2F6737-B4C1-4853-BE5F-CCEAB888F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13" y="1370282"/>
            <a:ext cx="4457700" cy="74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315FB3-66B8-4F1C-B172-E48C7B1C0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788" y="2625108"/>
            <a:ext cx="4095750" cy="6572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0250E5-F278-4CD5-BA78-68C985E30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281" y="1334009"/>
            <a:ext cx="3119438" cy="27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74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A4D296-1687-4A1C-9FF8-D21C5BEBD4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80" y="1641373"/>
            <a:ext cx="5951220" cy="4479059"/>
          </a:xfrm>
        </p:spPr>
        <p:txBody>
          <a:bodyPr/>
          <a:lstStyle/>
          <a:p>
            <a:r>
              <a:rPr lang="zh-CN" altLang="en-US" dirty="0"/>
              <a:t>仪表参数：</a:t>
            </a:r>
            <a:endParaRPr lang="en-US" altLang="zh-CN" dirty="0"/>
          </a:p>
          <a:p>
            <a:r>
              <a:rPr lang="en-US" altLang="zh-CN" dirty="0"/>
              <a:t>Density=-158.7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=0.0045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=[100 -98.57 1e3 -107.56 1e4 -121.67]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=10dBm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C7CE0-7C89-418B-8902-FF3B4D683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5DE60-5D92-4B63-883A-9DD23F2AD2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B3BE29-45D3-445D-9967-13B9752C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OTA Test Para and </a:t>
            </a:r>
            <a:r>
              <a:rPr lang="en-US" altLang="zh-CN" dirty="0" err="1"/>
              <a:t>RFImp</a:t>
            </a:r>
            <a:r>
              <a:rPr lang="en-US" altLang="zh-CN" dirty="0"/>
              <a:t> Para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671FC0E-151A-422E-B670-E2E7AB3C4D86}"/>
              </a:ext>
            </a:extLst>
          </p:cNvPr>
          <p:cNvSpPr txBox="1">
            <a:spLocks/>
          </p:cNvSpPr>
          <p:nvPr/>
        </p:nvSpPr>
        <p:spPr>
          <a:xfrm>
            <a:off x="6240780" y="1518511"/>
            <a:ext cx="5951220" cy="4740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RFImp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测试参数：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Density=-158.7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=0.045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=[100 -88.57 1e3 -97.56 1e4 -111.67]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=5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SV_Power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=-94.6dBm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PowerOut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=10dBm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Length=2.5m;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Pathloss=-56.7dBm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9444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F7BF08-B70C-4363-9844-A6700BA30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899BCD-1C75-412C-B899-768A25E0DA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F7EAE2F-10B7-4E05-A846-BDCB8859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OTA Test Result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0C9F30-C99F-4677-B19D-D9BC40869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926259"/>
              </p:ext>
            </p:extLst>
          </p:nvPr>
        </p:nvGraphicFramePr>
        <p:xfrm>
          <a:off x="449201" y="1716379"/>
          <a:ext cx="11506366" cy="2975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1062255">
                <a:tc>
                  <a:txBody>
                    <a:bodyPr/>
                    <a:lstStyle/>
                    <a:p>
                      <a:r>
                        <a:rPr lang="en-US" altLang="zh-CN" dirty="0"/>
                        <a:t>OTA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956503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78.121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956503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142.852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141.416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8846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B657B4D-9DB0-43AF-B971-42CEFA9BFFE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18465" y="1475653"/>
            <a:ext cx="3922471" cy="195334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EC486A-3878-4BA3-8DE9-C36E9CFEA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501CCA-A869-4460-907A-E13660F047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5F5805E-FDEB-46C1-B765-773446F2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OTA Ideal Test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8C7910-EA16-4C95-8928-1F89A177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746820"/>
            <a:ext cx="6200775" cy="1190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A2FFBE-7208-4C57-9066-71603655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83" y="1721476"/>
            <a:ext cx="3409950" cy="971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87A750-85A5-4DF3-A09D-803AD36E2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683" y="3170430"/>
            <a:ext cx="3438525" cy="819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768DA7-C994-4CF7-8652-374401B9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820" y="1401889"/>
            <a:ext cx="3090863" cy="32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41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942A08-D667-47D5-8D9E-6ED7F71C4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5A5EB2-CA28-47AF-AC5F-B0127DB30A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38E6957-FEA7-4A4A-B054-B9118CE2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Ideal Test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244B7D-11BD-42BF-8FF0-47AF0743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4160378"/>
            <a:ext cx="6181725" cy="1066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0488DB-1F6E-4937-A0FB-A67309ABD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18603"/>
            <a:ext cx="2404929" cy="25580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D50027-39A6-42E8-A499-6DD81DBC7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741" y="1753642"/>
            <a:ext cx="4133850" cy="923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94D5BF-50C8-4C25-BC27-6B740D67A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741" y="3332709"/>
            <a:ext cx="3990975" cy="847725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9D0F537-ECB1-473C-8DBE-2399DE091CA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/>
          <a:stretch>
            <a:fillRect/>
          </a:stretch>
        </p:blipFill>
        <p:spPr>
          <a:xfrm>
            <a:off x="827699" y="1753642"/>
            <a:ext cx="3052092" cy="147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636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889610C-650E-4FEB-9090-0B0B632846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80347"/>
            <a:ext cx="3173054" cy="175908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1748DD-AB84-4ED4-9EC2-E9B331CBE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A319D8-435E-4CB9-8176-B8623A7218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46F248-DEEE-4A31-8CFB-7F30C49B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OTA </a:t>
            </a:r>
            <a:r>
              <a:rPr lang="en-US" altLang="zh-CN" dirty="0" err="1"/>
              <a:t>RFImp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CAB752-AB64-41D2-802C-1F630451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87028"/>
            <a:ext cx="6210300" cy="1190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A6F057-2038-4FAC-9134-F10055A17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480347"/>
            <a:ext cx="2520430" cy="2652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ADAB0D-4A58-406F-BDE2-D6FCDF577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585" y="1484391"/>
            <a:ext cx="4572000" cy="847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1D6FAC-E4CE-4183-B8DE-1216C34F2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485" y="2647950"/>
            <a:ext cx="46101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816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2BE9D3-F063-45BA-B8BF-CBDB085B52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4139"/>
            <a:ext cx="3547779" cy="17954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B074D-BC14-440C-AB1F-A5A07D42A0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06584E-E44F-4B86-868E-BD75D44825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CD372B5-2B57-4F6E-98D5-4E015A42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</a:t>
            </a:r>
            <a:r>
              <a:rPr lang="en-US" altLang="zh-CN" dirty="0" err="1"/>
              <a:t>RFImp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508423-6A97-4E71-AC55-5E12C4F0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67773"/>
            <a:ext cx="6191250" cy="1038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DC811F-7A96-4F22-90E4-E459E8E0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96" y="1309516"/>
            <a:ext cx="2925084" cy="30780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F19EDE-2FC0-4938-87A0-CA71E1F36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493" y="1679481"/>
            <a:ext cx="4276725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DF8F6A-00B7-41A2-8B59-1E470AC68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296" y="2806466"/>
            <a:ext cx="43243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59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16EEDD-8206-431E-A517-7FDDF858F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ABD1A4-ACFD-4F19-A204-B7E729BBE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BA90B5E-32FC-4B85-A640-7E663BE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BB2B516-0604-46CE-825F-7BA15B380B1E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1" y="1752600"/>
            <a:ext cx="39804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5BEFEE7A-DB37-4D8A-816C-FB231BA5CEC2}"/>
              </a:ext>
            </a:extLst>
          </p:cNvPr>
          <p:cNvSpPr txBox="1">
            <a:spLocks/>
          </p:cNvSpPr>
          <p:nvPr/>
        </p:nvSpPr>
        <p:spPr>
          <a:xfrm>
            <a:off x="5079938" y="17526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5;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99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F4A5F-B407-4D1C-989E-A8A8E5C52E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CD17EA-D8D2-4E4C-A448-D590396986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4AF1E1-AC0F-496D-B025-C09B2E2E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SEM: PA_TOI=20dBm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1EA0608-3314-49B1-B746-752E3FB2DE5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19232"/>
            <a:ext cx="903524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2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17DFD4-C87C-4B9C-B0B8-3BA890F26E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3791D2-C177-457C-A6E6-CFEF8882BA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3F093E-B7EB-48DA-8B68-2BEF1AFF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4F6A4E4-AC31-45F0-BFB9-5EC8675D819F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4114801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10;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E3DF531E-AA00-4D4A-8B28-E65DDA6D34B8}"/>
              </a:ext>
            </a:extLst>
          </p:cNvPr>
          <p:cNvSpPr txBox="1">
            <a:spLocks/>
          </p:cNvSpPr>
          <p:nvPr/>
        </p:nvSpPr>
        <p:spPr>
          <a:xfrm>
            <a:off x="4925315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13;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3418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89299-5372-4BC1-9AC7-6AEF13B89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88850-5BB5-47B6-90C1-AB27F6CA9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36480" y="6370352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180F73-7E4F-455C-BA2F-413484D6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Noise Figure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119B43-643A-4686-8739-3DAFB09F57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5.688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5.753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08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0448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Noise Figure=0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6915D-92D6-4A9A-BCA0-1201B39B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81754"/>
            <a:ext cx="5410199" cy="27094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45CC2A-B37A-433D-A838-8FFD700C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01" y="1412539"/>
            <a:ext cx="3520616" cy="28744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286BA6-9C9D-472F-AC54-AF94BDCB9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601" y="5342132"/>
            <a:ext cx="4676775" cy="1190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71F817-084D-417D-A8A5-2F5193B13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601" y="4363524"/>
            <a:ext cx="3838575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CD9015-D04E-4D8D-A9F1-5870569AE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25251"/>
            <a:ext cx="54102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949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9C27DC-87B5-4ECE-B3CF-E600528D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77" y="1319775"/>
            <a:ext cx="3378200" cy="28775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09148B-5D80-4825-95D2-1351D457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" y="1485514"/>
            <a:ext cx="4555527" cy="2307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13D3A1-B39D-468E-8C34-57C1D1AB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" y="4290919"/>
            <a:ext cx="5191125" cy="1076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0383E8-6D68-42D1-829E-2B0C145C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077" y="4276642"/>
            <a:ext cx="2905125" cy="11022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A1E358-72E9-4B54-A633-3761605E3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077" y="5378921"/>
            <a:ext cx="38766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80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80CBC59-9529-4AAF-8267-B5BA4F91F98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84761" y="1471206"/>
            <a:ext cx="4775790" cy="2298736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0D8A74-12B6-4223-8457-B2A09043F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FFD94-39DB-4DC7-B903-32EEA20E76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2879739-22DC-4074-AC85-642E0E9C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8C9D18-B05B-451C-B9BF-98312344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1370282"/>
            <a:ext cx="3654425" cy="2973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58D229-A7DF-4FC6-8643-655C9C166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95" y="4449689"/>
            <a:ext cx="3743325" cy="847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F4103E-37FF-432F-ACEF-B8AA860D1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095" y="5355821"/>
            <a:ext cx="4629150" cy="838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D9992E-9939-456C-B1EF-78C37E5EE3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74" b="-3530"/>
          <a:stretch/>
        </p:blipFill>
        <p:spPr>
          <a:xfrm>
            <a:off x="449201" y="4577169"/>
            <a:ext cx="48113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582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CC08E04-BB66-4EA6-B1F1-3F4075A6CB9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571141"/>
            <a:ext cx="4966079" cy="249505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DC80E3-4D39-4868-91B0-61DF43300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03D7A6-9A60-48C8-9619-78BF73B9A2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06C829-30C0-4AD0-9740-4670A813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65CBCA-BC45-416A-A94E-C5EA6F88F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62" y="1493167"/>
            <a:ext cx="3332798" cy="26953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35D8D3-24F3-4D14-B74D-DCC100062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062" y="4421009"/>
            <a:ext cx="4029075" cy="752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91F3B6-E392-45E8-A744-530EB66EB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062" y="5231061"/>
            <a:ext cx="3143250" cy="590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146CD6-CDA3-4FF6-976E-3CA2E7B7A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472024"/>
            <a:ext cx="45148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44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0B27E94-A9CB-46C2-B80F-CC8F726D1F8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33393"/>
            <a:ext cx="5159119" cy="248773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38441-399F-4DC9-883D-6C2B1BE53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E45DC7-E3C6-4F7B-9ED1-20F87DE186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6BEB0D-CA3D-4649-B2D4-AE4053DF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661EB7-CC90-400C-80B9-9FA1A24E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05"/>
          <a:stretch/>
        </p:blipFill>
        <p:spPr>
          <a:xfrm>
            <a:off x="449201" y="4345305"/>
            <a:ext cx="5027039" cy="127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22CC3D-C19D-4524-B399-510073AA2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14509"/>
            <a:ext cx="3481626" cy="2812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C5FE73-2107-429D-AF39-F8B0A043B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42245"/>
            <a:ext cx="4648200" cy="685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7A4C50-4B80-42C0-8CC8-1A5ECE2EF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51670"/>
            <a:ext cx="36195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712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B9612EA-07F1-4202-B1D2-2F879A5A262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4392764" cy="223916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AA598-41C2-4C99-B946-4BF4279630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166735-0940-4517-849F-8B7F5B4015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08717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EC59BB2-534F-4B23-ACF2-218827CA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CFD994-FF90-4CC0-A41F-082161C7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10752"/>
            <a:ext cx="4695825" cy="876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33A628-4598-4D72-9E88-AD6A14B05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3" y="1370282"/>
            <a:ext cx="3500437" cy="28185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2E8910-6219-469E-84BD-2537319CA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363" y="4349744"/>
            <a:ext cx="3324225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5FC0B7-6B22-452E-8C6D-7C9FF0318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363" y="5176692"/>
            <a:ext cx="40290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741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BB3C8A8-8CDD-4B60-8304-7153160B0C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91816"/>
            <a:ext cx="4959437" cy="239907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FEFB6-C7B4-415A-9E1E-34F3EF663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E5B9C-7F5A-40D9-ACB0-9FABB2C603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9A7EE40-80E1-4F38-ADEE-ABE26017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E0CD78-9EB2-4B56-8149-14982BB6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65820"/>
            <a:ext cx="5524500" cy="1066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6125D4-34CA-4811-878F-919FE4907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458" y="1385522"/>
            <a:ext cx="3335304" cy="26990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4E724F-BA44-4543-89AE-F503EDC08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8" y="5196840"/>
            <a:ext cx="3667125" cy="838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E6943E-4F37-47CB-A19C-E831983FE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458" y="4365820"/>
            <a:ext cx="45720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975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90559A9-343E-4478-A111-BE2D19E2318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467000"/>
            <a:ext cx="4733893" cy="23938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29610-E90C-4A07-8969-BFAB87E44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2CE6F9-AF5A-4752-A45D-304E67FBE9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62412" y="64778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73484F-0810-4B4E-B42C-CFC2A386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035BDB-0B96-4CA8-B4A3-4CCC36A4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97903"/>
            <a:ext cx="4905119" cy="917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89FC09-48D3-40E3-BD8F-D7A2B9D66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320" y="5078262"/>
            <a:ext cx="4067175" cy="74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C632CD-B99A-4516-B356-62A6B3163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20" y="4220336"/>
            <a:ext cx="3695700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280BA2-7443-4556-A61E-45506C4C7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320" y="1432245"/>
            <a:ext cx="3240539" cy="26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1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PA_TOI=15dBm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9C91B9F-0ECD-4B80-8079-E791F3839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4" b="10897"/>
          <a:stretch/>
        </p:blipFill>
        <p:spPr>
          <a:xfrm>
            <a:off x="584286" y="1638482"/>
            <a:ext cx="2938035" cy="17678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A44A872-FC24-4988-8C12-F9391698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551" y="1421290"/>
            <a:ext cx="3547782" cy="197372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D5FC39F-E437-48A9-B616-9D90EB2B2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149" y="1397720"/>
            <a:ext cx="3621097" cy="202466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4217B13-17E8-4B52-BA03-2BCED0F16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159027"/>
            <a:ext cx="2938035" cy="188228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9B7544E-99A9-481D-9400-31E24249C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324" y="4134447"/>
            <a:ext cx="2394236" cy="187699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00B8090-8631-4F82-81B3-51E349945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4118" y="4144023"/>
            <a:ext cx="3754978" cy="201507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1D641A8-81E3-4A2C-8BA0-CB2FAD6742F7}"/>
              </a:ext>
            </a:extLst>
          </p:cNvPr>
          <p:cNvSpPr txBox="1"/>
          <p:nvPr/>
        </p:nvSpPr>
        <p:spPr>
          <a:xfrm>
            <a:off x="1748425" y="2868388"/>
            <a:ext cx="20674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EVM:-27.581dB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:-47.44dB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DDDFE5A-8DBE-48E4-8AB5-BCA1D948B2B3}"/>
              </a:ext>
            </a:extLst>
          </p:cNvPr>
          <p:cNvSpPr txBox="1"/>
          <p:nvPr/>
        </p:nvSpPr>
        <p:spPr>
          <a:xfrm>
            <a:off x="1477548" y="5365545"/>
            <a:ext cx="20447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EVM:-27.651dB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:-47.298dB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FDA840-2001-4F3D-B829-9D5DA35F2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10" y="3409372"/>
            <a:ext cx="9810750" cy="590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8CE4AA-3DFE-466E-9359-D9DDEC8C6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538" y="6055846"/>
            <a:ext cx="99441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419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7622A-74F1-4303-A6CA-C881166ABF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B964CF-6F0D-4EFA-B1B6-C3E1BE93D2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1D6905C-792E-4764-86D7-3A581A64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Phase Noise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6F2A143-08F4-4366-B139-038ECA93353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-87.133, 1000, -96.072, 1e4, 108.607];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1308545-0E13-49B4-86CE-4AB8A6001281}"/>
              </a:ext>
            </a:extLst>
          </p:cNvPr>
          <p:cNvSpPr txBox="1">
            <a:spLocks/>
          </p:cNvSpPr>
          <p:nvPr/>
        </p:nvSpPr>
        <p:spPr>
          <a:xfrm>
            <a:off x="4328160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-82.133, 1000, -91.072, 1e4, 103.607];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FE670AAC-0C13-43AB-8236-938073486DC4}"/>
              </a:ext>
            </a:extLst>
          </p:cNvPr>
          <p:cNvSpPr txBox="1">
            <a:spLocks/>
          </p:cNvSpPr>
          <p:nvPr/>
        </p:nvSpPr>
        <p:spPr>
          <a:xfrm>
            <a:off x="8207057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-27.133, 1000, -36.072, 1e4, 48.607];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1567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Phase Noise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-7.385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-7.449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-7.191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-70dB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3.916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5340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251E0CE-550E-468B-93C8-CBEEA1E0A27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38422" y="1501412"/>
            <a:ext cx="4674570" cy="225184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85B0D2-5B74-4F90-AB4B-8A554F3B37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F61650-571E-47C9-A5F0-3BC87AF232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92DBB8D-1890-45F6-81E7-88E5D381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9D4E64-EFEB-4B31-88F5-95612F08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42" y="4322245"/>
            <a:ext cx="5105400" cy="809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68D8DE-FFC1-4B6C-9BFD-380B9D997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42" y="1385768"/>
            <a:ext cx="3403658" cy="27495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D089D0-C549-40B0-9746-023265500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42" y="5229784"/>
            <a:ext cx="4591050" cy="828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A1AD8E-CCCD-4C7B-8E69-993C47196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742" y="4282513"/>
            <a:ext cx="42481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53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D596FD5-6FA6-4834-8113-2FE831B2B6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370282"/>
            <a:ext cx="4654825" cy="234827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0FAA2-C042-4F7D-94AB-E44946C9F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2E233E-042B-4A8F-A0FD-5E79DD0110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F58038F-E2BB-4C25-80BB-675017BC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3D26A1-A913-4D23-A46F-E28B9D172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75264"/>
            <a:ext cx="4791075" cy="1085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A651C6-DF46-4C89-B6D9-C0808F39A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145" y="1342835"/>
            <a:ext cx="3649663" cy="2968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EE732B-1C2B-4FC8-A4D5-CF54B6DDB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145" y="4427639"/>
            <a:ext cx="3590925" cy="590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02CC54-A461-4DBE-B6D8-5E918E07E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145" y="5041927"/>
            <a:ext cx="3924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849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F896A6E-EF5E-44D0-BBA8-53DBE0F39EA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1807"/>
            <a:ext cx="4249682" cy="205719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7A778A-C9BF-4F11-AB00-2A653E881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798785-BB15-42F5-9743-F85C5AC808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3493D6-CBD2-418C-A088-1E168CFB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A8817C-1661-4FFB-B6BD-FE30A9DF9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99"/>
          <a:stretch/>
        </p:blipFill>
        <p:spPr>
          <a:xfrm>
            <a:off x="449201" y="4116387"/>
            <a:ext cx="4742559" cy="923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4CD034-0A42-47E6-ADFF-0C0066BB1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99" y="4911724"/>
            <a:ext cx="3648075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A1E031-2AFB-4793-AC70-EBC163A06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899" y="4116387"/>
            <a:ext cx="4619625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0D4922-25CA-4CC0-A3C8-F992F43AB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899" y="1330113"/>
            <a:ext cx="3306221" cy="26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492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A7B6A2-08F7-4008-920C-74A83DFCFE6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58608"/>
            <a:ext cx="4852178" cy="242411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C2AE19-3D74-4B73-B01D-A5378A908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A40221-9C76-40A1-94DF-E39C57B364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24DAFB-A6EA-4EA5-AFB4-8636E84E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80B06A-359C-4F63-99AB-47D9E7F2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782868"/>
            <a:ext cx="4676775" cy="704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F26175-BA24-4EEB-B9C9-27DCD6D84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376" y="1558608"/>
            <a:ext cx="3519066" cy="28411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56101C-E422-4960-B7FB-760E76662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379" y="4754194"/>
            <a:ext cx="3848100" cy="571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0A797D-7105-4F44-8290-9DA56F25C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376" y="5411088"/>
            <a:ext cx="35433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790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F2509BF-D3A8-47F7-B7FF-E37C2220EFE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605097"/>
            <a:ext cx="4874639" cy="242548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873BA4-83EA-4890-9DF3-952BA5BD5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683DA-68DB-49D1-BFBB-926B471A01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FA808-96FB-4C4D-B678-D15E8999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-27.133, 1000, -36.072, 1e4, -48.607]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2DC074-D1FC-4400-B159-0A973FAC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90736"/>
            <a:ext cx="5353050" cy="895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D2420C-EFF3-49A4-9655-F551A46B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65" y="1281644"/>
            <a:ext cx="4067175" cy="3228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F8C7B2-B09E-4E1F-8E9A-89714CF96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865" y="5533822"/>
            <a:ext cx="4619625" cy="666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BDEE54-31E1-4D6E-A222-D92A35ECE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865" y="4687478"/>
            <a:ext cx="3810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188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525686D-CF6F-429C-B97B-9DB56E0159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370282"/>
            <a:ext cx="4790883" cy="240321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9E1A9-74B2-485B-9CA5-A08172633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309993-DDFC-4116-8754-34D4661724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4A05BB0-F503-4381-959F-7EA5BC4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=[100, -27.133, 1000, -36.072, 1e4, -48.607]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B436BA-0CC1-44BA-A46E-A5310E39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22" y="4624459"/>
            <a:ext cx="4772025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61A877-2F71-4CE5-A4EE-FD83F315C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847" y="1394743"/>
            <a:ext cx="3714115" cy="2994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190E76-E96C-4FCB-B26A-FEF620DC5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847" y="4624459"/>
            <a:ext cx="3095625" cy="752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2AD08F-61FD-42F8-A961-A31CE7E1C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847" y="5612529"/>
            <a:ext cx="42195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67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08FBE1-2424-4724-BB3B-56D400512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0E6496-17BC-4B7D-BFA2-C2E49899B6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6FDE5E6-CFB8-4909-AD74-597ED177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A490AAB-3360-4DB1-8EEA-A7CDDD86BC4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BA7DFFC-03CC-4695-BFA4-288A2BFC76E0}"/>
              </a:ext>
            </a:extLst>
          </p:cNvPr>
          <p:cNvSpPr txBox="1">
            <a:spLocks/>
          </p:cNvSpPr>
          <p:nvPr/>
        </p:nvSpPr>
        <p:spPr>
          <a:xfrm>
            <a:off x="4284663" y="1637841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0.03;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BDD623FB-8BDA-434C-B093-ABCCBEB9FA55}"/>
              </a:ext>
            </a:extLst>
          </p:cNvPr>
          <p:cNvSpPr txBox="1">
            <a:spLocks/>
          </p:cNvSpPr>
          <p:nvPr/>
        </p:nvSpPr>
        <p:spPr>
          <a:xfrm>
            <a:off x="8247063" y="1637841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=16;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6469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3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926970-926D-49D3-ADA4-1F4E6AD24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2FA8CD-C61B-402C-928A-7F8D7EB074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85661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55F5076-31A4-43B8-9D0A-F7BA420F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SEM: PA_TOI=15dBm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01DCA91-629B-436A-9149-1AF11BE3351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45590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72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13289A3-9F5B-43BF-AD22-1308AB9576C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5038283" cy="243971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B89BF-D001-427E-AD3E-3DDD526CA8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FCE2AE-6BC9-4E1D-B8BB-8242A068AF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F6A00BE-1962-45A3-ACE2-32F7EA1B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15E1F3-611C-4B52-B44F-50A9BBA4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1455135"/>
            <a:ext cx="3379786" cy="2734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6955FA-A595-4CE8-84DA-1D23DDD2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0" y="4321945"/>
            <a:ext cx="3724275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90517F-3A55-4C4D-947D-08DEFF01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240" y="5029686"/>
            <a:ext cx="4648200" cy="857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84DF58-5A2C-4382-9B1A-B67C80262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373950"/>
            <a:ext cx="53816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569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768A0A-BC17-42FA-8BBE-E5C5B556C08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69536"/>
            <a:ext cx="3990719" cy="206974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EB0B1F-5325-4BCB-A60C-F564BFBB0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BC838-4C8E-4EF3-932F-5C185260EE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90777F-F1E5-447D-9C55-113E0D3D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11C240-47AD-41C4-BF2C-30AF0D5F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87056"/>
            <a:ext cx="4629150" cy="714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E8059B-BDBF-4A23-BECC-906DEC605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51" y="1469536"/>
            <a:ext cx="3262948" cy="26281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B3AEB5-8909-4F49-BBBC-B9944C4B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115" y="4487056"/>
            <a:ext cx="3790950" cy="619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1A363E-2DAD-4271-AACD-13A538BC4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176" y="5201431"/>
            <a:ext cx="35337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454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10851E4-886E-48BA-9993-73790DFEFF6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83999"/>
            <a:ext cx="5183151" cy="248035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32558B-780A-4586-995F-CECE7A288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04305-BB50-4AD8-8D24-8318B0F1A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425655-B893-465F-9692-FB9F25A0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7B68BD-2F9C-4F5A-A4E7-9BC9FE1F1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29449"/>
            <a:ext cx="5000625" cy="876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EC976C-B268-4362-B153-2EB59389E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13" y="1368490"/>
            <a:ext cx="3568616" cy="29140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B420A7-F1A9-40FD-AE0B-8628C2F06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613" y="5411032"/>
            <a:ext cx="4648200" cy="866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276BB5-B5FE-4501-A047-D8F596B32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613" y="4471047"/>
            <a:ext cx="38766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75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6F0D4F8-1A8A-4361-AA51-84E9EA88114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48149"/>
            <a:ext cx="4493994" cy="234153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896E42-5C95-44C6-B6AD-2A3788218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96E79B-89B1-4536-B7D7-238B651781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D44AAD4-51D9-4086-824A-607AE907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04B0E0-645A-4F40-B429-C81D0528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15884"/>
            <a:ext cx="4629150" cy="781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6E29FC-B636-4F7F-9AEC-08CB0E887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715" y="4315884"/>
            <a:ext cx="3752850" cy="552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1F3A8C-8324-4C38-99C3-CD13B2B0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351" y="5189249"/>
            <a:ext cx="4114800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37C85E-4AD7-4CA0-97B4-7EACC3B59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715" y="1378238"/>
            <a:ext cx="3194685" cy="25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395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E55362B-C9CA-4635-BDA9-95F313CA485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64206"/>
            <a:ext cx="4892932" cy="231958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D2FB4-2A8F-4164-AE0F-BCB2314DB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34D00-2DA6-4928-AFC1-648EC6C071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F27335-773E-4CED-99BE-5F0CA68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442AC3-BBC1-40BA-B440-8BE108CF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44706"/>
            <a:ext cx="5048250" cy="1047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5AE9C2-19EB-46E0-AB8F-87A08E735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451" y="1411753"/>
            <a:ext cx="3428416" cy="27987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46185E-A853-4199-A095-6CA636A8A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451" y="4443095"/>
            <a:ext cx="3781425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26114F-828F-495B-8AB0-D42498B0C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451" y="5349875"/>
            <a:ext cx="46291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825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909D725-08B8-4F8B-8289-9D29D6D3212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90425"/>
            <a:ext cx="4265645" cy="215705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813DB-775B-48A3-9EA9-B47B86309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86C78-5226-447A-9EF3-A960388962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0F873B8-4E1D-484A-B266-51627050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769A93-56C5-4288-AC32-6D7F4D3E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22140"/>
            <a:ext cx="5095875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94090D-F086-49F2-82AA-98EC302F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822" y="1427180"/>
            <a:ext cx="3348355" cy="2711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5C26BF-DFD6-4240-840A-03B004C6A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822" y="4291486"/>
            <a:ext cx="3962400" cy="6572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F51B66-E9EA-4879-8ACE-4BAF7BBCB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822" y="5127180"/>
            <a:ext cx="32766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888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5BAB89-D7EA-4F1C-96F1-D6ED05679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C7FF06-0AC1-44E8-9174-DFB8646CA8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7ADDAE4-8A3D-4832-BD5D-410C53B2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IQ offset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7B0630B-9E02-4621-B6A0-7F54FE6DD304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3825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0.0014;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F4358FB6-53CC-488E-8FD6-01B9CEC1F2B4}"/>
              </a:ext>
            </a:extLst>
          </p:cNvPr>
          <p:cNvSpPr txBox="1">
            <a:spLocks/>
          </p:cNvSpPr>
          <p:nvPr/>
        </p:nvSpPr>
        <p:spPr>
          <a:xfrm>
            <a:off x="4381183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73F264E7-E9C3-4A66-AD67-A58C7CEBFC71}"/>
              </a:ext>
            </a:extLst>
          </p:cNvPr>
          <p:cNvSpPr txBox="1">
            <a:spLocks/>
          </p:cNvSpPr>
          <p:nvPr/>
        </p:nvSpPr>
        <p:spPr>
          <a:xfrm>
            <a:off x="8241983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7201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-6.817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24.488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24.066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8511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677504C-2A9C-46B0-A8EF-4A252D8EC22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561746"/>
            <a:ext cx="5086349" cy="245462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0C884F-D994-40B6-9A6A-BED198A4C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C311FA-140C-4CBB-8E75-82A378270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ACE482C-307C-4ABE-A602-2FB92B2C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855CF0-7F31-49A7-A7EE-A10DEDB9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1472454"/>
            <a:ext cx="3373437" cy="2716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B7EA0A-A536-4B66-9D31-8CADEE372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575562"/>
            <a:ext cx="5086350" cy="828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942759-2D57-4CC4-999C-8B1D2CC5C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25" y="4462064"/>
            <a:ext cx="4171950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77FDB5-A135-4F60-8B97-07E9A285E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425" y="5404237"/>
            <a:ext cx="45434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417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4FEC049-8634-4D06-B752-037ED8BC4FD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77558" y="4326602"/>
            <a:ext cx="5191125" cy="81915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580375-29D0-482C-8F16-67A3E29F2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C55942-4462-4F48-9003-D891C7BC81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00859F2-CAAB-4264-8F38-26B7067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offset=0.0014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8273AB-01B3-4BD5-8ECF-C129D39A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15" y="1370282"/>
            <a:ext cx="3649028" cy="2960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DD4441-55C3-4147-9F73-CC7286ACC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053" y="5498432"/>
            <a:ext cx="4333875" cy="723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1333AF-3318-45A3-BD09-F2C98F307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053" y="4440902"/>
            <a:ext cx="3638550" cy="704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91F228-99E1-4F9F-9E75-9171906DF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558" y="1601964"/>
            <a:ext cx="4503557" cy="225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3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35DB0A-B1D7-4871-83DA-CC064D80BE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88F5AD-8F0B-43DB-82D6-43314F8F89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AB0C73A-864F-4807-AAAB-D98E0CBF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Phase Noise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CF6357BA-BFCA-4E79-8CC9-69D6F4C7F69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8634079"/>
              </p:ext>
            </p:extLst>
          </p:nvPr>
        </p:nvGraphicFramePr>
        <p:xfrm>
          <a:off x="449199" y="1370282"/>
          <a:ext cx="11233890" cy="306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89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447432">
                <a:tc>
                  <a:txBody>
                    <a:bodyPr/>
                    <a:lstStyle/>
                    <a:p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602299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</a:t>
                      </a:r>
                    </a:p>
                    <a:p>
                      <a:r>
                        <a:rPr lang="en-US" altLang="zh-CN" dirty="0"/>
                        <a:t>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602299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53.883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53.565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54.132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0.573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447432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-48.869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447432">
                <a:tc>
                  <a:txBody>
                    <a:bodyPr/>
                    <a:lstStyle/>
                    <a:p>
                      <a:r>
                        <a:rPr lang="en-US" altLang="zh-CN" dirty="0"/>
                        <a:t>-35dB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-44.057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-44.852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54.041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0.749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048112"/>
                  </a:ext>
                </a:extLst>
              </a:tr>
              <a:tr h="447432">
                <a:tc>
                  <a:txBody>
                    <a:bodyPr/>
                    <a:lstStyle/>
                    <a:p>
                      <a:r>
                        <a:rPr lang="en-US" altLang="zh-CN" dirty="0"/>
                        <a:t>-40dB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-32.341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-32.389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729199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AF2646E-87FF-48CD-A662-DC50A9D3F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86222"/>
              </p:ext>
            </p:extLst>
          </p:nvPr>
        </p:nvGraphicFramePr>
        <p:xfrm>
          <a:off x="449200" y="4651253"/>
          <a:ext cx="11233890" cy="1376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72315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44334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0029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DAC_Nbits</a:t>
                      </a:r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PA_TOI(dBm)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366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0D64CF5-79C6-4DC5-BF5B-16C0BA5F59A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6294"/>
            <a:ext cx="4508879" cy="2261736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327BEF-4546-4F4D-AB74-387F2219DB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DB62DB-38C4-4496-884E-E7008C2D2F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C8AF84D-B0F2-4EC2-8994-58DC6072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offset=0.0045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23AAEC-0F34-4C6C-9BE8-01AF54D6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28519"/>
            <a:ext cx="5133975" cy="962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74BE12-ACDE-4DE3-8BD2-A76869A43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176" y="1467456"/>
            <a:ext cx="3396746" cy="27455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7671CA-47A0-4549-B41D-4BCC1655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176" y="5450939"/>
            <a:ext cx="4638675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90FB60-8F90-43AF-99D1-80654FFDC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176" y="4429228"/>
            <a:ext cx="42005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077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5CEDCE1-59B9-484E-A80B-2CB6E2B683C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69689"/>
            <a:ext cx="4788760" cy="240997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0D9676-11A3-4DA1-8A09-94E44019D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F79F49-08F5-44F2-A7EF-F5DBC076CC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FC5B7E-CB44-4D5F-9C2E-1E82AD1B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 =0.0045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17A004-5466-4D47-B061-24D54DB0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29396"/>
            <a:ext cx="4572000" cy="6191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9607C0-3A47-4DBE-8B7C-8749D3761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892" y="1469690"/>
            <a:ext cx="3230660" cy="26036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7DD785-31BD-4763-A2CD-643FD00E4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892" y="5080195"/>
            <a:ext cx="4067175" cy="857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9684F2-BF22-4C63-B1E0-10B0BEF50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892" y="4329396"/>
            <a:ext cx="4000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476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D2CE40D-5B7A-4E4A-A266-C55B38D4607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28387" y="1561874"/>
            <a:ext cx="5026811" cy="242955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51AD88-B601-4EDD-BF0C-825E96194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B9FEB1-E99E-493A-ACED-304B21F200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BC26B-77C6-4796-8B44-EFED9A1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 =0.05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B6CEF1-2F44-4958-A421-697D4EE1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7" y="1459416"/>
            <a:ext cx="3484880" cy="28252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15EE90-C007-40CC-A4D8-DB0E6055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87" y="4257116"/>
            <a:ext cx="5629275" cy="714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650B1A-6950-40F9-B690-A24212714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587" y="4284658"/>
            <a:ext cx="3933825" cy="6286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3DD472-134B-4AE0-B24B-6FB57FE0D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587" y="5033119"/>
            <a:ext cx="46196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193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4EC1DE1-04DF-4949-A145-386DFA024D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012"/>
            <a:ext cx="4473380" cy="224938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2ADBC-3B78-43F2-A1BC-789694E43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8F97FD-5947-47EB-A99D-E6A00CF3F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6BD377D-783C-483A-ACE5-7D6FD870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58794C-3F69-423B-BEB8-350973277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40" y="5167018"/>
            <a:ext cx="4257675" cy="647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AD2D4E-6F23-4D21-981D-482E064EB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40" y="4336715"/>
            <a:ext cx="4029075" cy="685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0DBCEA-D226-4DB9-B036-AAEE6AC90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40" y="1512248"/>
            <a:ext cx="3312624" cy="26799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2C27D0-4E73-4F22-8BF9-BC48C90409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35"/>
          <a:stretch/>
        </p:blipFill>
        <p:spPr>
          <a:xfrm>
            <a:off x="449201" y="4283479"/>
            <a:ext cx="4397119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428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B0F166-CBC1-49B3-B831-123F7EA19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2915F2-642D-41FE-92B1-E9CC1188B2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DA3CF78-FF12-4493-BF69-BFA770D9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E90D0410-9AA9-485D-A956-49557BA09BE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6DE69C0C-D4E9-4070-9DB8-C405ADD8BD51}"/>
              </a:ext>
            </a:extLst>
          </p:cNvPr>
          <p:cNvSpPr txBox="1">
            <a:spLocks/>
          </p:cNvSpPr>
          <p:nvPr/>
        </p:nvSpPr>
        <p:spPr>
          <a:xfrm>
            <a:off x="428968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4C21282-5F14-42F0-887B-FC939F631C0F}"/>
              </a:ext>
            </a:extLst>
          </p:cNvPr>
          <p:cNvSpPr txBox="1">
            <a:spLocks/>
          </p:cNvSpPr>
          <p:nvPr/>
        </p:nvSpPr>
        <p:spPr>
          <a:xfrm>
            <a:off x="8153400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10;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6577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3202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599" y="6494836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6915D-92D6-4A9A-BCA0-1201B39B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81754"/>
            <a:ext cx="4807536" cy="24076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45CC2A-B37A-433D-A838-8FFD700C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78" y="1365729"/>
            <a:ext cx="3520616" cy="28744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286BA6-9C9D-472F-AC54-AF94BDCB9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073"/>
          <a:stretch/>
        </p:blipFill>
        <p:spPr>
          <a:xfrm>
            <a:off x="5379978" y="5481910"/>
            <a:ext cx="4676775" cy="7373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71F817-084D-417D-A8A5-2F5193B13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78" y="4384770"/>
            <a:ext cx="3838575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CD9015-D04E-4D8D-A9F1-5870569AE2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589"/>
          <a:stretch/>
        </p:blipFill>
        <p:spPr>
          <a:xfrm>
            <a:off x="424864" y="4384770"/>
            <a:ext cx="4783199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80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9C27DC-87B5-4ECE-B3CF-E600528D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160" y="1314509"/>
            <a:ext cx="3629025" cy="3091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09148B-5D80-4825-95D2-1351D457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" y="1485514"/>
            <a:ext cx="4336591" cy="21963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13D3A1-B39D-468E-8C34-57C1D1AB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" y="4647072"/>
            <a:ext cx="5191125" cy="1076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0383E8-6D68-42D1-829E-2B0C145C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160" y="4560787"/>
            <a:ext cx="2905125" cy="8101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A1E358-72E9-4B54-A633-3761605E3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160" y="5423919"/>
            <a:ext cx="38766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420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94F779-6A11-4F91-A1C8-9050CA08E7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52450" y="1407752"/>
            <a:ext cx="4397505" cy="213491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B7B2C-AE40-4E84-B71D-07B2E25B67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5B4E76-8B1E-493E-9F86-1CF4AF7E1F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5D4F0B-9CB2-4B11-9A46-1F009F64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2DE3CA-CB12-48BA-80F1-B11AA9D7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73" y="4111866"/>
            <a:ext cx="4600575" cy="657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8433F0-247A-4B8A-B4CD-15942A86D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73" y="4987478"/>
            <a:ext cx="3848100" cy="685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E5FD1B-FC29-415B-9F74-0D0C177B4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773" y="1376237"/>
            <a:ext cx="3295158" cy="26477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31AD7D-5F9B-4423-88FF-E7568D548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746"/>
          <a:stretch/>
        </p:blipFill>
        <p:spPr>
          <a:xfrm>
            <a:off x="552450" y="4043062"/>
            <a:ext cx="47815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00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701C50D-9CD4-49C8-98C6-4BF8B1E1615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97282"/>
            <a:ext cx="4217729" cy="212598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DC874-75EB-4D0A-8B8A-D6B4C3BF0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BE9F42-89D8-4451-8709-A130F2405B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CF9C54-B32C-4597-AB75-BF893F62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B85674-ECDB-443C-A171-075FDF121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83943"/>
            <a:ext cx="4876800" cy="904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04199C-C273-4AC2-8E0B-EF37FC50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514" y="1463989"/>
            <a:ext cx="3276641" cy="2644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6112A3-C350-4DAB-BF5A-A7CD2FC7B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514" y="4283943"/>
            <a:ext cx="4276725" cy="752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619FD9-AC3B-48B5-BEF8-570F12484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514" y="5211793"/>
            <a:ext cx="3619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3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PhaseNoise</a:t>
            </a:r>
            <a:r>
              <a:rPr lang="en-US" altLang="zh-CN" sz="2800" dirty="0"/>
              <a:t> </a:t>
            </a:r>
            <a:r>
              <a:rPr lang="en-US" altLang="zh-CN" sz="2400" dirty="0"/>
              <a:t>=[100, -87.133, 1000, -96.072, 1e5, -108.607]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FEC6FC0-B95B-44E6-A24D-1A5CB1F7A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0" b="10596"/>
          <a:stretch/>
        </p:blipFill>
        <p:spPr>
          <a:xfrm>
            <a:off x="449201" y="1620892"/>
            <a:ext cx="2707969" cy="17905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934F29B-D620-44F0-B9E4-2DCA1F74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78" y="1488927"/>
            <a:ext cx="3900396" cy="190257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A8356D3-153D-4410-8587-BEEEAEA2F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295" y="1451432"/>
            <a:ext cx="3900396" cy="19775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3F7D96D-616B-4F6A-9309-074C9CB622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200"/>
          <a:stretch/>
        </p:blipFill>
        <p:spPr>
          <a:xfrm>
            <a:off x="449201" y="3503990"/>
            <a:ext cx="10048875" cy="47919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6DE533-360B-4B1B-B5EA-809B43F3C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17872"/>
            <a:ext cx="2869034" cy="179138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F3ED48-E216-4222-A901-C2138D092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127086"/>
            <a:ext cx="2531083" cy="179138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7224B3E-C035-4A9D-B7C7-8B68A781A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456" y="4154253"/>
            <a:ext cx="3898363" cy="197992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20877D3-3110-4F27-A6EE-328D6EC831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1675"/>
          <a:stretch/>
        </p:blipFill>
        <p:spPr>
          <a:xfrm>
            <a:off x="751114" y="6134177"/>
            <a:ext cx="9798930" cy="51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339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E5049C9-D7CA-4AEA-965F-51826CA6563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53335"/>
            <a:ext cx="5092750" cy="25298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AB01FC-8645-4D5C-9869-AD7197D8B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CFA209-519C-451D-A4FE-48D5E103D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02DB1F-95B4-43B8-A5D5-45CEB193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A159EB-E417-4F98-820A-E2C682A8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56417"/>
            <a:ext cx="5400675" cy="847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30E471-BF1C-4F05-8DB3-DFE90E1EB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971" y="1440609"/>
            <a:ext cx="3278022" cy="2642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F83329-DF5A-4D4D-94FE-57D70B695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971" y="4356417"/>
            <a:ext cx="4095750" cy="800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D8F1A6-FCB4-4858-81C4-F1B839D4D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971" y="5198940"/>
            <a:ext cx="4572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101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D2B8E9-5A1A-4A6C-AC51-EA3639FD41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12824" y="1637127"/>
            <a:ext cx="4706304" cy="235315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A0704-41DF-4EEA-B21E-28C35F6B2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8AB5C-8751-4F92-A524-9737CBB8DB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249031D-C148-49C9-8B8D-F946F0D8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1E2F62-DDF0-4EB4-9161-3BC069BEE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01" y="1434035"/>
            <a:ext cx="3455988" cy="28041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325D5A-C51A-4A9D-A327-ADEDEBF50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201" y="4392386"/>
            <a:ext cx="3800475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41B806-FBC1-444D-8D42-AC9F205CA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201" y="5382072"/>
            <a:ext cx="4448175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C0F7D6-E33F-446F-908E-6E60B0885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24" y="4440006"/>
            <a:ext cx="49530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097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FA99E0-B6EA-4CEF-8A11-908A6B828A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5561" y="1984011"/>
            <a:ext cx="3807839" cy="4479059"/>
          </a:xfrm>
        </p:spPr>
        <p:txBody>
          <a:bodyPr/>
          <a:lstStyle/>
          <a:p>
            <a:r>
              <a:rPr lang="en-US" altLang="zh-CN" dirty="0"/>
              <a:t>Change 5dB: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12;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5;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-92.133, 1000, -101.072, 1e4, -113.607];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0.01;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0.00079;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8B132A-63F5-438B-9B3C-EB6B5C36C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8A8ABA-82FA-46A5-B1F6-CEC3C3AB56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@Keysight T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echnologies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366445F-235A-4407-8355-3FA8A6BB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Combine </a:t>
            </a:r>
            <a:r>
              <a:rPr lang="en-US" altLang="zh-CN" dirty="0" err="1"/>
              <a:t>RFImp</a:t>
            </a:r>
            <a:r>
              <a:rPr lang="en-US" altLang="zh-CN" dirty="0"/>
              <a:t> 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EE93CF2-7452-40EF-8B54-4E1BD71E8CDD}"/>
              </a:ext>
            </a:extLst>
          </p:cNvPr>
          <p:cNvSpPr txBox="1">
            <a:spLocks/>
          </p:cNvSpPr>
          <p:nvPr/>
        </p:nvSpPr>
        <p:spPr>
          <a:xfrm>
            <a:off x="8283321" y="1984011"/>
            <a:ext cx="3807839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Change 10dB: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10;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-87.133, 1000, -96.072, 1e4, 108.607];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0.0014;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38B301EF-E22D-4653-8A2C-62283F4F9720}"/>
              </a:ext>
            </a:extLst>
          </p:cNvPr>
          <p:cNvSpPr txBox="1">
            <a:spLocks/>
          </p:cNvSpPr>
          <p:nvPr/>
        </p:nvSpPr>
        <p:spPr>
          <a:xfrm>
            <a:off x="449201" y="2045182"/>
            <a:ext cx="411480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Origin Para: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-118.607];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4239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Combine </a:t>
            </a:r>
            <a:r>
              <a:rPr lang="en-US" altLang="zh-CN" dirty="0" err="1"/>
              <a:t>RFImp</a:t>
            </a:r>
            <a:r>
              <a:rPr lang="en-US" altLang="zh-CN" dirty="0"/>
              <a:t> 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2.924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2552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 dirty="0"/>
              <a:t>Origin Para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6915D-92D6-4A9A-BCA0-1201B39B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81754"/>
            <a:ext cx="5410199" cy="27094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45CC2A-B37A-433D-A838-8FFD700C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01" y="1412539"/>
            <a:ext cx="3520616" cy="28744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286BA6-9C9D-472F-AC54-AF94BDCB9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601" y="5342132"/>
            <a:ext cx="4676775" cy="1190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71F817-084D-417D-A8A5-2F5193B13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601" y="4363524"/>
            <a:ext cx="3838575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CD9015-D04E-4D8D-A9F1-5870569AE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25251"/>
            <a:ext cx="54102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629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 dirty="0"/>
              <a:t>Origin Para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9C27DC-87B5-4ECE-B3CF-E600528D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77" y="1319775"/>
            <a:ext cx="3378200" cy="28775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09148B-5D80-4825-95D2-1351D457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" y="1485514"/>
            <a:ext cx="4555527" cy="2307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13D3A1-B39D-468E-8C34-57C1D1AB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" y="4290919"/>
            <a:ext cx="5191125" cy="1076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0383E8-6D68-42D1-829E-2B0C145C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077" y="4276642"/>
            <a:ext cx="2905125" cy="11022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A1E358-72E9-4B54-A633-3761605E3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077" y="5378921"/>
            <a:ext cx="38766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16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7EB9C3E-7BC7-4F19-ADB4-B38FD05E694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8584"/>
            <a:ext cx="4724650" cy="2270136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B1F495-31A2-4DF5-857A-C69539DDF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94F312-58DA-426A-A050-138E932A15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BF132F5-9DB8-4880-9150-13B5BE86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5dB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7CB0FF-05B4-4E45-A06F-B4B04D0A6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34"/>
          <a:stretch/>
        </p:blipFill>
        <p:spPr>
          <a:xfrm>
            <a:off x="449201" y="4597284"/>
            <a:ext cx="4836160" cy="781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B688CB-D8E3-43E6-BBDB-F107B5EC5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361" y="1440430"/>
            <a:ext cx="3482719" cy="28416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ACE3B3-6DC9-448E-8006-988FD78D1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361" y="4395778"/>
            <a:ext cx="3943350" cy="638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B47EE5-3091-48BF-9C17-E6268D265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361" y="5159874"/>
            <a:ext cx="45529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974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2E549F2-CD09-402A-8C46-EA42AEA02BB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24170"/>
            <a:ext cx="4563442" cy="228357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EA5A9F-16FB-41AA-BDF2-C8399F55D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0E9966-7A8B-4B52-959D-CF1056EFC9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F185A21-EA28-4DE8-8EF1-D0A0911D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5dB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AADE40-E8D9-4CF8-AFFC-5DD0B1987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66"/>
          <a:stretch/>
        </p:blipFill>
        <p:spPr>
          <a:xfrm>
            <a:off x="449201" y="4357687"/>
            <a:ext cx="4356479" cy="885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C6D6F5-92CB-4FA1-9A73-002BCCFC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056" y="1473489"/>
            <a:ext cx="3253423" cy="26344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51691F-4D63-42AB-9412-5D19FC9A9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056" y="4357687"/>
            <a:ext cx="4352925" cy="590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A935F8-D37E-46BA-A761-ED44F9D78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056" y="5107217"/>
            <a:ext cx="42195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259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9BFC36-40B3-4A7E-BBF9-7BDB1363E23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88872"/>
            <a:ext cx="4808680" cy="231239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D39E1-5E9F-4381-816D-2CDF8565B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948F9-A16E-4DE2-A6E7-6219CE86CB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ACD3C50-6D5B-456A-911C-2A58EE95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10dB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242BE3-B032-4E65-9505-F016A71B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01" y="1467702"/>
            <a:ext cx="3373438" cy="27003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ED622-607C-4611-B9DD-6A1008869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342409"/>
            <a:ext cx="5181600" cy="990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E5C67E-F871-4A91-9733-D5FC3A5EA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881" y="4254099"/>
            <a:ext cx="4629150" cy="76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CD32AD-F94F-4C08-A6F7-64B924156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881" y="5084826"/>
            <a:ext cx="37814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55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2B4DD3A-279B-4AFF-9CB4-EC670E97EC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14509"/>
            <a:ext cx="4711369" cy="239405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3238-6D52-4460-AD36-9DC2CD107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447E27-59E7-4A7C-BA12-F707B59FBB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5FFBAAB-83E1-45EE-964A-586343A4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10dB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758741-E6E8-4993-9215-DC188508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38867"/>
            <a:ext cx="4724400" cy="723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D33663-1EBC-4A19-803D-9FF6FC771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712" y="1370282"/>
            <a:ext cx="3434479" cy="2765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A6DD87-F207-49BE-A7DD-B9B673C10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712" y="5226883"/>
            <a:ext cx="4143375" cy="666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9C15AB-8C73-4C0F-9D97-4FD031B06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712" y="4272819"/>
            <a:ext cx="38481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99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2D33D3-500E-4CB6-86C6-EF196B29D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9E7460-D339-408C-B0C5-4153283629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073DB49-E86A-463D-AE11-95DB5915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VXT SEM vs SV SEM: </a:t>
            </a:r>
            <a:r>
              <a:rPr lang="en-US" altLang="zh-CN" sz="2400" dirty="0" err="1"/>
              <a:t>PhaseNoise</a:t>
            </a:r>
            <a:r>
              <a:rPr lang="en-US" altLang="zh-CN" sz="2400" dirty="0"/>
              <a:t> =[100, -87.133, 1000, -96.072, 1e5, -108.607]</a:t>
            </a:r>
            <a:endParaRPr lang="zh-CN" altLang="en-US" sz="24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6D67CA7-4A88-4E4A-B716-AFB5E65EF57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19232"/>
            <a:ext cx="8076499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36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A4D296-1687-4A1C-9FF8-D21C5BEBD4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80" y="1641373"/>
            <a:ext cx="5951220" cy="4479059"/>
          </a:xfrm>
        </p:spPr>
        <p:txBody>
          <a:bodyPr/>
          <a:lstStyle/>
          <a:p>
            <a:r>
              <a:rPr lang="zh-CN" altLang="en-US" dirty="0"/>
              <a:t>仪表参数：</a:t>
            </a:r>
            <a:endParaRPr lang="en-US" altLang="zh-CN" dirty="0"/>
          </a:p>
          <a:p>
            <a:r>
              <a:rPr lang="en-US" altLang="zh-CN" dirty="0"/>
              <a:t>Power out=15dBm</a:t>
            </a:r>
          </a:p>
          <a:p>
            <a:r>
              <a:rPr lang="en-US" altLang="zh-CN" dirty="0"/>
              <a:t>Density=-156.3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=0.00002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=[100 -98.57 1e3 -107.56 1e4 -121.67]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C7CE0-7C89-418B-8902-FF3B4D683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5DE60-5D92-4B63-883A-9DD23F2AD2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B3BE29-45D3-445D-9967-13B9752C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OTA Test Para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671FC0E-151A-422E-B670-E2E7AB3C4D86}"/>
              </a:ext>
            </a:extLst>
          </p:cNvPr>
          <p:cNvSpPr txBox="1">
            <a:spLocks/>
          </p:cNvSpPr>
          <p:nvPr/>
        </p:nvSpPr>
        <p:spPr>
          <a:xfrm>
            <a:off x="6240780" y="1641372"/>
            <a:ext cx="595122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Imp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测试参数：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Power out=15dBm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Density=-156.3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=[100 -88.57 1e3 -97.56 1e4 -111.67]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=5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Length=1.1m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Pathloss=-46dBm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3349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6F7EF-BCEE-4A74-98E8-2CBDBA60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7D929A-C14F-4B3A-8A0A-1C15D0780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0B1FA19-FC3F-452F-9FB0-E4643A41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Narrow Blocking OTA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E2BF9B4-17B4-439A-8AA7-C83FEB08C3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640" y="1940560"/>
          <a:ext cx="11293597" cy="2623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221">
                  <a:extLst>
                    <a:ext uri="{9D8B030D-6E8A-4147-A177-3AD203B41FA5}">
                      <a16:colId xmlns:a16="http://schemas.microsoft.com/office/drawing/2014/main" val="3584553679"/>
                    </a:ext>
                  </a:extLst>
                </a:gridCol>
                <a:gridCol w="1832659">
                  <a:extLst>
                    <a:ext uri="{9D8B030D-6E8A-4147-A177-3AD203B41FA5}">
                      <a16:colId xmlns:a16="http://schemas.microsoft.com/office/drawing/2014/main" val="1476955557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66438393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93981553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70663938"/>
                    </a:ext>
                  </a:extLst>
                </a:gridCol>
                <a:gridCol w="2342637">
                  <a:extLst>
                    <a:ext uri="{9D8B030D-6E8A-4147-A177-3AD203B41FA5}">
                      <a16:colId xmlns:a16="http://schemas.microsoft.com/office/drawing/2014/main" val="1217713145"/>
                    </a:ext>
                  </a:extLst>
                </a:gridCol>
              </a:tblGrid>
              <a:tr h="792927">
                <a:tc>
                  <a:txBody>
                    <a:bodyPr/>
                    <a:lstStyle/>
                    <a:p>
                      <a:r>
                        <a:rPr lang="en-US" altLang="zh-CN" dirty="0"/>
                        <a:t>Narrow</a:t>
                      </a:r>
                    </a:p>
                    <a:p>
                      <a:r>
                        <a:rPr lang="en-US" altLang="zh-CN" dirty="0"/>
                        <a:t>Blocking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13350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900376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-2.874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-2.685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15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0533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2292827-4581-4531-971B-EC8475B238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79880"/>
            <a:ext cx="3116959" cy="155090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695097-A2DF-434A-B3DC-EEB4974F13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E3F568-58D6-4FB2-86E7-98CB2912DC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A7DA59A-6365-44DF-81F3-A67FD673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Test Ideal Narrow Blocking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0C11AC-CDD0-4488-8554-3CBA1BFE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15180"/>
            <a:ext cx="5772150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3BF5BF-54D5-40D2-9220-F79832958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430" y="1713230"/>
            <a:ext cx="4305300" cy="95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439866-8B8A-445D-81B0-FB91F8B06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430" y="3005137"/>
            <a:ext cx="4495800" cy="847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BEEDAE-1061-4AAB-8EDD-AE2DCFD4A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753" y="1492948"/>
            <a:ext cx="3542083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22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6E0105-F903-4461-8A5B-6EA8FA97D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E395D0-1445-402A-8FDF-75F8D43CD2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D87275-5E92-43B0-A360-83745DEB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Ideal Narrow Blocking 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ADE0EA-006B-4EBA-B3EA-EB3FF962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4493895"/>
            <a:ext cx="5200650" cy="857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B0FFC6-2A4A-49A9-AE7E-3074E5D3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349764"/>
            <a:ext cx="5302885" cy="2625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41132F-3DF3-448E-A432-31B0C020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94" y="1349764"/>
            <a:ext cx="3800793" cy="2901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3C4C70-D04A-489A-A1D3-B2D64959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594" y="4250961"/>
            <a:ext cx="5543550" cy="1085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101E08-35CE-4527-9C0E-6096CFA9E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594" y="5548937"/>
            <a:ext cx="45434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929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DD4B2-7294-4EEF-9D9B-3A4BC5D705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11349F-424D-4629-BF79-6B7B70C175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3B9BD71-BC8F-4AE8-9823-37DB184B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OTA </a:t>
            </a:r>
            <a:r>
              <a:rPr lang="en-US" altLang="zh-CN" dirty="0" err="1"/>
              <a:t>RFImp</a:t>
            </a:r>
            <a:r>
              <a:rPr lang="en-US" altLang="zh-CN" dirty="0"/>
              <a:t> Narrow Blocking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CB5B97-80F3-4AB2-8F72-A6441A3A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" y="4625340"/>
            <a:ext cx="5543550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C91886-B251-429F-BF7A-2963BB57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7139"/>
            <a:ext cx="4052888" cy="308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F685F2-B9BF-40D5-A60D-97E672D8A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4649930"/>
            <a:ext cx="4572000" cy="809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9E8CD5-20E4-4B28-B9A1-FB245B7AF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396514"/>
            <a:ext cx="3762375" cy="838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396923-58B4-4DC0-9887-EE9DC5EAD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98" y="1744777"/>
            <a:ext cx="4114800" cy="20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313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408998B-A71D-4F37-BE9E-449F64D3822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84960"/>
            <a:ext cx="3697104" cy="18440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921E67-EAAB-4FD7-A789-2D2B0AEFC2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B00623-0FF2-484E-BC7D-A5514D5D05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998755-B10E-400C-9EE9-549E4812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</a:t>
            </a:r>
            <a:r>
              <a:rPr lang="en-US" altLang="zh-CN" dirty="0" err="1"/>
              <a:t>RFImp</a:t>
            </a:r>
            <a:r>
              <a:rPr lang="en-US" altLang="zh-CN" dirty="0"/>
              <a:t> Narrow Blocking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B044CB-EF35-4272-A217-4921E3E5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282"/>
            <a:ext cx="3805555" cy="29058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80A25B-F7FD-4101-B282-533EB639B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87" y="4519295"/>
            <a:ext cx="4848225" cy="1009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44D1FF-BD72-4518-96C2-8AE2C06B6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917" y="4519295"/>
            <a:ext cx="4124325" cy="781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FCB6B7-EC02-4749-A4B8-D9C060B97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917" y="5444950"/>
            <a:ext cx="35814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501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16EEDD-8206-431E-A517-7FDDF858F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ABD1A4-ACFD-4F19-A204-B7E729BBE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BA90B5E-32FC-4B85-A640-7E663BE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BB2B516-0604-46CE-825F-7BA15B380B1E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1" y="1752600"/>
            <a:ext cx="39804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5BEFEE7A-DB37-4D8A-816C-FB231BA5CEC2}"/>
              </a:ext>
            </a:extLst>
          </p:cNvPr>
          <p:cNvSpPr txBox="1">
            <a:spLocks/>
          </p:cNvSpPr>
          <p:nvPr/>
        </p:nvSpPr>
        <p:spPr>
          <a:xfrm>
            <a:off x="4902609" y="17526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5;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34276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DE01F4-DCBC-4759-98C4-EF03E17A0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A885F0-5FD3-465F-8ECB-3899B9790D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5257D9C-4299-49BE-BC43-D481419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5A4B1A3D-9C72-450F-BBD4-F261C643C29B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4" y="1803400"/>
            <a:ext cx="4207578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10;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BBCE632B-5B63-4F6D-856E-2B8F65391B26}"/>
              </a:ext>
            </a:extLst>
          </p:cNvPr>
          <p:cNvSpPr txBox="1">
            <a:spLocks/>
          </p:cNvSpPr>
          <p:nvPr/>
        </p:nvSpPr>
        <p:spPr>
          <a:xfrm>
            <a:off x="4991931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13;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98629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89299-5372-4BC1-9AC7-6AEF13B89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88850-5BB5-47B6-90C1-AB27F6CA9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36480" y="6370352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180F73-7E4F-455C-BA2F-413484D6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Noise Figure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119B43-643A-4686-8739-3DAFB09F57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-2.865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-2.712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6.304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08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61203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Noise Figure=0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07E952-CD28-4CD4-A679-386E34E3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4142"/>
            <a:ext cx="4933043" cy="23494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2EE0A5-2065-45CA-812F-E9923B6F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175" y="1285826"/>
            <a:ext cx="3679399" cy="2801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1C5E5-BD11-4B0B-9982-2369E106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175" y="5118031"/>
            <a:ext cx="4610100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ED107D-4468-4545-9DE3-C7D6283A8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175" y="4271944"/>
            <a:ext cx="3457575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CB069F-9947-4875-8F4D-F975D2D37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42" y="4484842"/>
            <a:ext cx="52768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36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PhaseNoise</a:t>
            </a:r>
            <a:r>
              <a:rPr lang="en-US" altLang="zh-CN" sz="2800" dirty="0"/>
              <a:t> </a:t>
            </a:r>
            <a:r>
              <a:rPr lang="en-US" altLang="zh-CN" sz="2400" dirty="0"/>
              <a:t>=[100, -82.133, 1000, -91.072, 1e5, -103.607]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B066D42-19F0-42D3-8EB9-4DA00FB87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13" t="9469" b="12255"/>
          <a:stretch/>
        </p:blipFill>
        <p:spPr>
          <a:xfrm>
            <a:off x="449201" y="1597756"/>
            <a:ext cx="2646337" cy="1732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8245C1-78F6-45DC-8383-B5877FB2F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082" y="1425674"/>
            <a:ext cx="3651649" cy="202693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E10F67F-89CE-4180-A08B-EE7E25E99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882" y="1401944"/>
            <a:ext cx="3542856" cy="196859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91B87D7-9CD9-45F0-A992-23BA4705B69E}"/>
              </a:ext>
            </a:extLst>
          </p:cNvPr>
          <p:cNvSpPr txBox="1"/>
          <p:nvPr/>
        </p:nvSpPr>
        <p:spPr>
          <a:xfrm>
            <a:off x="1323269" y="2775816"/>
            <a:ext cx="24977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EVM:-48.256dB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:-47.608dB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E36DB5C-D73C-408E-8B9A-8DA1C8FD2C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902"/>
          <a:stretch/>
        </p:blipFill>
        <p:spPr>
          <a:xfrm>
            <a:off x="449201" y="3499582"/>
            <a:ext cx="10296525" cy="49244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8721F09-D35C-45B1-BB8D-D510367FA6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9" t="9872" r="6357" b="15897"/>
          <a:stretch/>
        </p:blipFill>
        <p:spPr>
          <a:xfrm>
            <a:off x="449201" y="4278040"/>
            <a:ext cx="2797387" cy="150530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137635D-890B-4E98-A8BB-FA7849535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8099" y="4121067"/>
            <a:ext cx="3596421" cy="199696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3A948DF-3776-40E7-AA77-CCDEB9990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991" y="4211535"/>
            <a:ext cx="2687882" cy="150530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E481D94-8743-4E30-A135-2EAE44CA3D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5728"/>
          <a:stretch/>
        </p:blipFill>
        <p:spPr>
          <a:xfrm>
            <a:off x="395790" y="6158326"/>
            <a:ext cx="10448925" cy="49244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721D2D85-A9F2-433D-8E4C-AA7149A6AD26}"/>
              </a:ext>
            </a:extLst>
          </p:cNvPr>
          <p:cNvSpPr txBox="1"/>
          <p:nvPr/>
        </p:nvSpPr>
        <p:spPr>
          <a:xfrm>
            <a:off x="1392380" y="5336888"/>
            <a:ext cx="22010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EVM:-48.764dB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:-47.085dB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8043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C4CCFF-9B26-42E3-9D0D-FFABBCB0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72" y="1314509"/>
            <a:ext cx="3684104" cy="28198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6620D-5B7A-4052-86E2-C8C50A28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972" y="5155425"/>
            <a:ext cx="4295775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4827E3-C9F3-4392-BBED-15FB4762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972" y="4455338"/>
            <a:ext cx="3152775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CFE632-3E10-446D-B40A-91C805498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0" y="1551192"/>
            <a:ext cx="4765077" cy="22760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9C2CD8-1256-43A7-9137-3ED1337F6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598213"/>
            <a:ext cx="47910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760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0D8A74-12B6-4223-8457-B2A09043F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FFD94-39DB-4DC7-B903-32EEA20E76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2879739-22DC-4074-AC85-642E0E9C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4C6ADD-6322-4B0D-AA88-5D26ABD1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0565"/>
            <a:ext cx="4131035" cy="19684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829FB1-6578-427A-A133-261A0C92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92560"/>
            <a:ext cx="5095875" cy="904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1FF624-7EBF-4D91-A963-A938181F1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416" y="1453297"/>
            <a:ext cx="3356982" cy="2576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613854-237A-49B3-B97C-70301BCB0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416" y="4355877"/>
            <a:ext cx="3867150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8D878B-0122-46B4-8AD6-CF6150D87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416" y="5071184"/>
            <a:ext cx="45815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4516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DC80E3-4D39-4868-91B0-61DF43300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03D7A6-9A60-48C8-9619-78BF73B9A2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06C829-30C0-4AD0-9740-4670A813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AEE548-B6B9-4AF4-987A-EEB7CEC14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51249"/>
            <a:ext cx="4370686" cy="20777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F280D9-27C1-458D-9666-F8DDB9DB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849526"/>
            <a:ext cx="4705350" cy="657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58C458-DAB4-4002-8B44-C698E34A8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460" y="1304048"/>
            <a:ext cx="3359731" cy="25745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CCB7A4-8DAD-4E33-A66E-789D60FB8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460" y="4259419"/>
            <a:ext cx="2971800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F69DA7-2F15-46F9-B4A8-CB1002370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460" y="5173376"/>
            <a:ext cx="42957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788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38441-399F-4DC9-883D-6C2B1BE53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E45DC7-E3C6-4F7B-9ED1-20F87DE186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6BEB0D-CA3D-4649-B2D4-AE4053DF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24E1A7-DB8F-4542-ACB0-E20DCDD3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5148141" cy="2490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DB78ED-AF99-4614-8903-876ED020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63568"/>
            <a:ext cx="5314950" cy="981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67F8B6-0019-4448-868E-AA79E6E64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151" y="1410334"/>
            <a:ext cx="3510942" cy="27071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04DCDB-7EDF-4B21-921D-BEA867B05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309" y="5006420"/>
            <a:ext cx="4657725" cy="742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8DAFE8-6CB9-4D1E-B719-FB2CDECB5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309" y="4213291"/>
            <a:ext cx="37052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758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AA598-41C2-4C99-B946-4BF4279630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166735-0940-4517-849F-8B7F5B4015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08717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EC59BB2-534F-4B23-ACF2-218827CA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075305-9A03-4E7C-9905-348CC352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85340"/>
            <a:ext cx="4994182" cy="24098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7CDCE8-D074-4681-A4CE-71E4B64C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35186"/>
            <a:ext cx="4552950" cy="866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05733C-334B-437F-90A8-5223E010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528" y="1447638"/>
            <a:ext cx="3427889" cy="26249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E0D79B-A3A8-4F3C-8DAB-EBDC0DF9F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528" y="4341093"/>
            <a:ext cx="4371975" cy="628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B5C8E1-93D4-44EF-8A7B-4E2EBE3F2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528" y="5110604"/>
            <a:ext cx="30765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207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FEFB6-C7B4-415A-9E1E-34F3EF663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E5B9C-7F5A-40D9-ACB0-9FABB2C603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9A7EE40-80E1-4F38-ADEE-ABE26017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E98B93-9692-484A-A5FC-0FBD1E911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140" y="4059809"/>
            <a:ext cx="5105400" cy="990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D50D5F-E32C-47B5-A283-CEC43102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27" y="1314509"/>
            <a:ext cx="4909777" cy="37843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244D04-0EF9-4754-BB6F-31A6E70A7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140" y="1758046"/>
            <a:ext cx="3667125" cy="904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FB8430-A637-4F75-9215-96E487C56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140" y="2842333"/>
            <a:ext cx="45720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2023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29610-E90C-4A07-8969-BFAB87E44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2CE6F9-AF5A-4752-A45D-304E67FBE9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62412" y="64778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73484F-0810-4B4E-B42C-CFC2A386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BBB3F5-68BB-4C2D-9738-1E21D884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1"/>
            <a:ext cx="4991100" cy="38188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155A04-79D9-4663-9AC0-944945FC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33" y="2821804"/>
            <a:ext cx="4152900" cy="76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99ACE9-8F80-47F9-85FC-5AD5243E1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33" y="1624218"/>
            <a:ext cx="4048125" cy="8191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74FCC1-5E8C-4119-AB4E-0F39F6342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817" y="3791077"/>
            <a:ext cx="4991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823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7622A-74F1-4303-A6CA-C881166ABF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B964CF-6F0D-4EFA-B1B6-C3E1BE93D2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1D6905C-792E-4764-86D7-3A581A64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Phase Noise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6F2A143-08F4-4366-B139-038ECA93353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-87.133, 1000, -96.072, 1e4, 108.607];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1308545-0E13-49B4-86CE-4AB8A6001281}"/>
              </a:ext>
            </a:extLst>
          </p:cNvPr>
          <p:cNvSpPr txBox="1">
            <a:spLocks/>
          </p:cNvSpPr>
          <p:nvPr/>
        </p:nvSpPr>
        <p:spPr>
          <a:xfrm>
            <a:off x="4545406" y="1641734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-82.133, 1000, -91.072, 1e4, 103.607];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09BA920-6514-4529-AF22-BAE9AF10DC56}"/>
              </a:ext>
            </a:extLst>
          </p:cNvPr>
          <p:cNvSpPr txBox="1">
            <a:spLocks/>
          </p:cNvSpPr>
          <p:nvPr/>
        </p:nvSpPr>
        <p:spPr>
          <a:xfrm>
            <a:off x="8445044" y="1641734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=[100, -32.133, 1000, -41.072, 1e4, -53.607];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395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Phase Noise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-3.846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-4.051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13010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85B0D2-5B74-4F90-AB4B-8A554F3B37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F61650-571E-47C9-A5F0-3BC87AF232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92DBB8D-1890-45F6-81E7-88E5D381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6562AC-AA00-493F-A972-D413DFCF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89" y="1512876"/>
            <a:ext cx="4358469" cy="2029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BC0E54-58D7-4D25-9A45-1BDC82BA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01" y="1370282"/>
            <a:ext cx="3540885" cy="26920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A0CDF1-5D1F-4E9C-8AEC-27DA4173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01" y="5250438"/>
            <a:ext cx="4610100" cy="95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99C012-089B-4182-B347-6352DCB97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01" y="4260311"/>
            <a:ext cx="3667125" cy="895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2BCA98-F9C3-4BAD-8957-8C70D4E11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500712"/>
            <a:ext cx="52768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D5D37B-AB09-4E1A-A57D-2C03FB030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4491CC-0DF8-4DA0-83A1-4CE00C7E7B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1FD9AD0-943F-4CBC-918E-B978412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VXT SEM vs SV SEM: </a:t>
            </a:r>
            <a:r>
              <a:rPr lang="en-US" altLang="zh-CN" sz="2400" dirty="0" err="1"/>
              <a:t>PhaseNoise</a:t>
            </a:r>
            <a:r>
              <a:rPr lang="en-US" altLang="zh-CN" sz="2400" dirty="0"/>
              <a:t> =[100, -82.133, 1000, -91.072, 1e5, -103.607]</a:t>
            </a:r>
            <a:endParaRPr lang="zh-CN" altLang="en-US" sz="24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6A56527-9DEF-4AAB-AE99-D5A8B9158FC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8052598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948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0FAA2-C042-4F7D-94AB-E44946C9F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2E233E-042B-4A8F-A0FD-5E79DD0110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F58038F-E2BB-4C25-80BB-675017BC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F99812-BEF7-485A-BDEA-8C9220E3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3238"/>
            <a:ext cx="4114801" cy="19957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AF64BA-BACA-4D32-B752-D69D64E7C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73" y="1442239"/>
            <a:ext cx="3378680" cy="25881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D7BDB2-14CD-4232-BAEF-B7DD9101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73" y="4294430"/>
            <a:ext cx="3571875" cy="714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8D8B3-A4C5-4950-8E01-6FAE74F8E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673" y="5148122"/>
            <a:ext cx="4000500" cy="790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503138-E756-433B-BA57-D92870A41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26993"/>
            <a:ext cx="464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4905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7A778A-C9BF-4F11-AB00-2A653E881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798785-BB15-42F5-9743-F85C5AC808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3493D6-CBD2-418C-A088-1E168CFB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323FD6-4FF3-424D-A1CC-D6AD461D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859170" cy="2407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254203-8A52-4D45-9B74-9245034A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9" y="4439968"/>
            <a:ext cx="5172075" cy="1047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B96647-FD8B-4802-A7B6-AE26D91E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406" y="1339581"/>
            <a:ext cx="3449130" cy="26541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082CF8-1254-45E4-9668-8929A26AF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68618"/>
            <a:ext cx="3857625" cy="838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276383-7906-40C5-9640-1B374AD46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406" y="4106593"/>
            <a:ext cx="46291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185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C2AE19-3D74-4B73-B01D-A5378A908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A40221-9C76-40A1-94DF-E39C57B364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24DAFB-A6EA-4EA5-AFB4-8636E84E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F825A2-60AC-469F-9C90-CC04F9EC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465494" cy="2162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FF7BB3-62E5-41BC-A8BC-CBF7D8B7D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189" y="1381988"/>
            <a:ext cx="3130982" cy="23918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6CA184-9AFA-4DAE-9315-2A4933FFC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189" y="4800320"/>
            <a:ext cx="4438650" cy="504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829FDC-7A12-4B08-A658-902816E91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189" y="3917630"/>
            <a:ext cx="3486150" cy="619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82DE11-06CD-45BB-9DAF-244A555B9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10" y="4536755"/>
            <a:ext cx="5067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803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873BA4-83EA-4890-9DF3-952BA5BD5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683DA-68DB-49D1-BFBB-926B471A01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FA808-96FB-4C4D-B678-D15E8999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-32.133, 1000, -41.072, 1e4, -53.607]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FACC27-0ACA-4928-91F3-B6AA51F87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49457"/>
            <a:ext cx="4188787" cy="2002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48A8BB-79F9-4EC2-B6C4-F02C3B76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79034"/>
            <a:ext cx="5667375" cy="723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F73A31-3D60-432A-A77D-2C329900D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07" y="1264849"/>
            <a:ext cx="3528016" cy="2693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88B792-032F-4D02-AF08-EDC40C304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007" y="5115490"/>
            <a:ext cx="4676775" cy="809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22C969-EAB0-4FA2-BBFE-A013AB725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007" y="4274221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527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9E1A9-74B2-485B-9CA5-A08172633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309993-DDFC-4116-8754-34D4661724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4A05BB0-F503-4381-959F-7EA5BC4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=[100, -32.133, 1000, -41.072, 1e4, -53.607]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C66A8B-FD06-4756-9FFB-D72D7D6C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59" y="1386620"/>
            <a:ext cx="4111502" cy="19837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80D975-431A-40D8-9FE8-725DD38FC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4" y="4814155"/>
            <a:ext cx="4629150" cy="657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8B91-D5DC-4FB5-9695-1E9412F7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594" y="1245440"/>
            <a:ext cx="3726895" cy="28458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59074F-1060-45F0-AE23-C7A395253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4" y="4354772"/>
            <a:ext cx="3514725" cy="647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2638B9-245D-497E-9B11-DA1F19EA2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594" y="5231297"/>
            <a:ext cx="39433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0603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08FBE1-2424-4724-BB3B-56D400512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0E6496-17BC-4B7D-BFA2-C2E49899B6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6FDE5E6-CFB8-4909-AD74-597ED177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A490AAB-3360-4DB1-8EEA-A7CDDD86BC4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BA7DFFC-03CC-4695-BFA4-288A2BFC76E0}"/>
              </a:ext>
            </a:extLst>
          </p:cNvPr>
          <p:cNvSpPr txBox="1">
            <a:spLocks/>
          </p:cNvSpPr>
          <p:nvPr/>
        </p:nvSpPr>
        <p:spPr>
          <a:xfrm>
            <a:off x="8509692" y="1968959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8;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652676EA-7734-4A42-9949-B218502CB507}"/>
              </a:ext>
            </a:extLst>
          </p:cNvPr>
          <p:cNvSpPr txBox="1">
            <a:spLocks/>
          </p:cNvSpPr>
          <p:nvPr/>
        </p:nvSpPr>
        <p:spPr>
          <a:xfrm>
            <a:off x="4479477" y="1886180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0.03;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8590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305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818001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11.205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11.675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97751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B89BF-D001-427E-AD3E-3DDD526CA8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FCE2AE-6BC9-4E1D-B8BB-8242A068AF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F6A00BE-1962-45A3-ACE2-32F7EA1B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868843-4764-4C95-A272-0886958DA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1"/>
            <a:ext cx="4947469" cy="23775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6116E5-B07B-40EC-9688-EFDB28A34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30820"/>
            <a:ext cx="5248275" cy="93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17DACE-BB12-4322-B066-7E526774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13" y="1309019"/>
            <a:ext cx="3649601" cy="2777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304C18-5AB0-4560-8F68-3AFC8EBEB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13" y="5235570"/>
            <a:ext cx="3743325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5FF437-E4CB-40B9-A6B9-3DE1B7955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13" y="4268870"/>
            <a:ext cx="46672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013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EB0B1F-5325-4BCB-A60C-F564BFBB0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BC838-4C8E-4EF3-932F-5C185260EE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90777F-F1E5-447D-9C55-113E0D3D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D97B7B-1523-4652-959E-DE99955F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12569"/>
            <a:ext cx="4591050" cy="2189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73A9AB-293B-47AA-B3F0-936F4F6E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49518"/>
            <a:ext cx="4591050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9C41B5-167E-4EF9-B184-B02B177E5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1085"/>
            <a:ext cx="3895724" cy="2957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A71690-9B69-4165-A612-5412EF81C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966" y="5337173"/>
            <a:ext cx="3895725" cy="771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7C8695-4594-4084-8BEE-7FBAFBFEF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966" y="4487824"/>
            <a:ext cx="34480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32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32558B-780A-4586-995F-CECE7A288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04305-BB50-4AD8-8D24-8318B0F1A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425655-B893-465F-9692-FB9F25A0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2DF9CA-B3F3-449A-BEFB-4D0F4FD4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1"/>
            <a:ext cx="4650202" cy="22496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74B869-E7F3-4566-BE36-53ABA3AC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18961"/>
            <a:ext cx="5457825" cy="885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428BBB-5DCD-4BA7-9D05-807F1B944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247" y="1331006"/>
            <a:ext cx="3617536" cy="2780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10E06E-B7A5-41AA-904D-EF8045F7D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47" y="5203262"/>
            <a:ext cx="4591050" cy="666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CB9AA2-4BF9-4154-AB00-6AED66514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247" y="4418961"/>
            <a:ext cx="39528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59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PhaseNoise</a:t>
            </a:r>
            <a:r>
              <a:rPr lang="en-US" altLang="zh-CN" sz="28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=[100, -62.133, 1000, -71.072, 1e4, -83.607]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DD8E111-9CE1-43A8-9FE6-25FA7881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2803046" cy="174965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90CF4BC-A341-4763-8C6F-FE4E50CE1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39" y="1372361"/>
            <a:ext cx="3987283" cy="222146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6483C95-2FD0-43FA-8AEC-C7AF0F68B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20" y="1391877"/>
            <a:ext cx="3642144" cy="222992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2B3AC5D-D879-44E0-9FFB-047442C8A650}"/>
              </a:ext>
            </a:extLst>
          </p:cNvPr>
          <p:cNvSpPr txBox="1"/>
          <p:nvPr/>
        </p:nvSpPr>
        <p:spPr>
          <a:xfrm>
            <a:off x="1312752" y="2797232"/>
            <a:ext cx="19178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EVM:-44.057dB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:-47.194dB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565EE1F-C73C-4D5F-9155-C30DE4AFBB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882"/>
          <a:stretch/>
        </p:blipFill>
        <p:spPr>
          <a:xfrm>
            <a:off x="577921" y="3604708"/>
            <a:ext cx="9046845" cy="39395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CD1E46D-7C7A-40C5-AE96-5C8093993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66" y="4200072"/>
            <a:ext cx="2936373" cy="151873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164035E-41C0-4A27-A8BE-537351A34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554" y="4099619"/>
            <a:ext cx="4063366" cy="196930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EA8B383-124D-4B1E-BC7E-6E53FCDA7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064" y="4141463"/>
            <a:ext cx="2729651" cy="196930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43644DA-3774-4EA0-AF28-AB940E9A83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2427"/>
          <a:stretch/>
        </p:blipFill>
        <p:spPr>
          <a:xfrm>
            <a:off x="577920" y="6149364"/>
            <a:ext cx="9046845" cy="393954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AA9128F-46BF-4636-8775-233B9CB63C3B}"/>
              </a:ext>
            </a:extLst>
          </p:cNvPr>
          <p:cNvSpPr txBox="1"/>
          <p:nvPr/>
        </p:nvSpPr>
        <p:spPr>
          <a:xfrm>
            <a:off x="1377884" y="5366576"/>
            <a:ext cx="21171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EVM:-44.852dB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:-46.949dB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6086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896E42-5C95-44C6-B6AD-2A3788218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96E79B-89B1-4536-B7D7-238B651781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D44AAD4-51D9-4086-824A-607AE907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BE2786-64B8-45EC-91C9-645F0AC0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09" y="1468287"/>
            <a:ext cx="4335737" cy="20644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B4B43F-D97D-428B-96B0-EC18590E2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126" y="1355217"/>
            <a:ext cx="3374774" cy="2569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F0F60A-552F-4E34-9C99-F21705618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09" y="4744236"/>
            <a:ext cx="4848225" cy="790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85F7EA-D2FE-4305-A9AD-2DEB684E8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350" y="4048867"/>
            <a:ext cx="3362325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934DDF-7A34-4030-A786-CFB06DF23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26" y="5010936"/>
            <a:ext cx="42957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62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D2FB4-2A8F-4164-AE0F-BCB2314DB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34D00-2DA6-4928-AFC1-648EC6C071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F27335-773E-4CED-99BE-5F0CA68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5D2B6E-7E20-4FD5-8315-9901C451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0128"/>
            <a:ext cx="4027553" cy="19368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801404-9255-42D7-A449-DB39C76A8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84418"/>
            <a:ext cx="5257800" cy="885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B7E4DA-5B83-4F26-BADD-C52CF751D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84" y="1442228"/>
            <a:ext cx="3269039" cy="24728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DAA16A-ACBC-4029-A88C-9591D0848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84" y="4042780"/>
            <a:ext cx="3990975" cy="771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4DB04F-65B9-49C3-9D79-EE14FFE38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984" y="5145634"/>
            <a:ext cx="46386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58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813DB-775B-48A3-9EA9-B47B86309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86C78-5226-447A-9EF3-A960388962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0F873B8-4E1D-484A-B266-51627050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=8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D207C6-9814-4F37-B415-1F688452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498992" cy="21746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FB914F-41BE-44FF-B4D1-C03A330A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782868"/>
            <a:ext cx="5076825" cy="704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FE8E28-03B5-4C9C-AE63-50713D063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370282"/>
            <a:ext cx="3429438" cy="26237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583C56-59A0-43F3-BF87-5C4CC7A8D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5149580"/>
            <a:ext cx="4038600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68F6D3-78A2-4A47-A939-6DB93914D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20516"/>
            <a:ext cx="33242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659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5BAB89-D7EA-4F1C-96F1-D6ED05679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C7FF06-0AC1-44E8-9174-DFB8646CA8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7ADDAE4-8A3D-4832-BD5D-410C53B2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IQ offset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7B0630B-9E02-4621-B6A0-7F54FE6DD304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3825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0.0014;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F4358FB6-53CC-488E-8FD6-01B9CEC1F2B4}"/>
              </a:ext>
            </a:extLst>
          </p:cNvPr>
          <p:cNvSpPr txBox="1">
            <a:spLocks/>
          </p:cNvSpPr>
          <p:nvPr/>
        </p:nvSpPr>
        <p:spPr>
          <a:xfrm>
            <a:off x="4395847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46626896-C0C7-4D22-9E97-B6868B95A190}"/>
              </a:ext>
            </a:extLst>
          </p:cNvPr>
          <p:cNvSpPr txBox="1">
            <a:spLocks/>
          </p:cNvSpPr>
          <p:nvPr/>
        </p:nvSpPr>
        <p:spPr>
          <a:xfrm>
            <a:off x="8454191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0.03;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6565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-6.819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-3.485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8858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0C884F-D994-40B6-9A6A-BED198A4C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C311FA-140C-4CBB-8E75-82A378270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ACE482C-307C-4ABE-A602-2FB92B2C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offset=0.0014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987719-D6D5-434C-B513-660BF14A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5069362" cy="24443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B5F341-58B4-4DF8-83BA-52C5E0E3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489" y="1370282"/>
            <a:ext cx="3749315" cy="28786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33E379-D9D1-4655-8B0B-C713C080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439125"/>
            <a:ext cx="5114925" cy="981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07763B-F252-489D-95C7-F9B9F1B4C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489" y="5219641"/>
            <a:ext cx="4210050" cy="647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A4A17E-2E84-498B-944D-88AD86E35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489" y="4577238"/>
            <a:ext cx="4629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730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580375-29D0-482C-8F16-67A3E29F2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C55942-4462-4F48-9003-D891C7BC81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00859F2-CAAB-4264-8F38-26B7067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offset=0.0014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D3498D-E97B-4673-B785-503E14844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5155183" cy="24895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215AB3-2289-4E95-84B7-03496F0F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09585"/>
            <a:ext cx="5010150" cy="876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D88E59-350B-4A75-A998-8107B0F5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422" y="1359019"/>
            <a:ext cx="3517845" cy="2685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60D28A-D6A0-4FD6-AAB4-FEC1AF7D3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423" y="4309585"/>
            <a:ext cx="3876675" cy="63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B58229-EB9A-482E-B96A-F0F2ADBCB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423" y="5111741"/>
            <a:ext cx="4486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559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327BEF-4546-4F4D-AB74-387F2219DB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DB62DB-38C4-4496-884E-E7008C2D2F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C8AF84D-B0F2-4EC2-8994-58DC6072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offset=0.0045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92CB86-7944-45F6-96FA-3F09DA38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45" y="1370281"/>
            <a:ext cx="5469747" cy="2645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38BF72-1064-42E5-BEC3-F1B20E8B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73" y="1437819"/>
            <a:ext cx="3551254" cy="2694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0B1220-4C99-4513-9AA6-4FE937B9C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73" y="4325050"/>
            <a:ext cx="4248150" cy="923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E76447-2F22-45AE-B454-63AA5602F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73" y="5498505"/>
            <a:ext cx="4619625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F83C8E-9AC0-4D8C-BBF2-B3CD11E97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6" y="4691837"/>
            <a:ext cx="56959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6637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0D9676-11A3-4DA1-8A09-94E44019D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F79F49-08F5-44F2-A7EF-F5DBC076CC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FC5B7E-CB44-4D5F-9C2E-1E82AD1B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 =0.0045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AF5536-CBA3-4ABC-8777-8AC5D2E1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43908"/>
            <a:ext cx="4810956" cy="2298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4FF3B7-AF07-4687-9E69-E57B898D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65407"/>
            <a:ext cx="4972050" cy="723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80F910-75DF-48AD-A930-5E792CB8F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6779"/>
            <a:ext cx="3688090" cy="2815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53E744-AB3A-47FA-857F-D50AB8DB7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39490"/>
            <a:ext cx="4410075" cy="657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EF3F76-D353-462D-B442-9AD7169B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55226"/>
            <a:ext cx="3343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8856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51AD88-B601-4EDD-BF0C-825E96194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B9FEB1-E99E-493A-ACED-304B21F200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BC26B-77C6-4796-8B44-EFED9A1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 =0.04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B371BF-B740-4DF7-8A72-10057A3D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391219" cy="20956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1C6310-7210-4779-BEC6-34FA149F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46" y="1218248"/>
            <a:ext cx="3584690" cy="27127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242E3B-AFB4-4BCD-96ED-7C92A443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336287"/>
            <a:ext cx="5838825" cy="847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E4DAF2-4A00-4786-96D3-E0216F95B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646" y="5184012"/>
            <a:ext cx="46482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488D23-75BE-442C-9AC6-912C3C27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06144"/>
            <a:ext cx="41148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25E37-D02C-4AC0-B7C9-C99ACC3EBB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SV Sim vs VXT-II test result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15CE30-1223-4AC6-9853-D678072793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2A57179-ECBD-4343-8E0E-184C9052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测试内容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039E4A8-7DA3-4ED9-8B93-14074C431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43508"/>
              </p:ext>
            </p:extLst>
          </p:nvPr>
        </p:nvGraphicFramePr>
        <p:xfrm>
          <a:off x="406780" y="1581113"/>
          <a:ext cx="11508700" cy="444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994095917"/>
                    </a:ext>
                  </a:extLst>
                </a:gridCol>
                <a:gridCol w="3008687">
                  <a:extLst>
                    <a:ext uri="{9D8B030D-6E8A-4147-A177-3AD203B41FA5}">
                      <a16:colId xmlns:a16="http://schemas.microsoft.com/office/drawing/2014/main" val="1685525645"/>
                    </a:ext>
                  </a:extLst>
                </a:gridCol>
                <a:gridCol w="4168374">
                  <a:extLst>
                    <a:ext uri="{9D8B030D-6E8A-4147-A177-3AD203B41FA5}">
                      <a16:colId xmlns:a16="http://schemas.microsoft.com/office/drawing/2014/main" val="2474142060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1000649924"/>
                    </a:ext>
                  </a:extLst>
                </a:gridCol>
              </a:tblGrid>
              <a:tr h="555535">
                <a:tc>
                  <a:txBody>
                    <a:bodyPr/>
                    <a:lstStyle/>
                    <a:p>
                      <a:r>
                        <a:rPr lang="en-US" altLang="zh-CN" dirty="0"/>
                        <a:t>SISO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Cable Test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OTA Test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13417"/>
                  </a:ext>
                </a:extLst>
              </a:tr>
              <a:tr h="1666605">
                <a:tc>
                  <a:txBody>
                    <a:bodyPr/>
                    <a:lstStyle/>
                    <a:p>
                      <a:endParaRPr lang="en-US" altLang="zh-CN" sz="2400" dirty="0"/>
                    </a:p>
                    <a:p>
                      <a:r>
                        <a:rPr lang="en-US" altLang="zh-CN" sz="2400" dirty="0"/>
                        <a:t>Tx</a:t>
                      </a:r>
                    </a:p>
                    <a:p>
                      <a:r>
                        <a:rPr lang="en-US" altLang="zh-CN" sz="2400" dirty="0"/>
                        <a:t>(100MHz)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ACLR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SEM</a:t>
                      </a:r>
                    </a:p>
                    <a:p>
                      <a:r>
                        <a:rPr lang="zh-CN" altLang="en-US" dirty="0"/>
                        <a:t>单个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ACLR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SEM</a:t>
                      </a:r>
                    </a:p>
                    <a:p>
                      <a:r>
                        <a:rPr lang="en-US" altLang="zh-CN" dirty="0"/>
                        <a:t>Ideal</a:t>
                      </a:r>
                      <a:r>
                        <a:rPr lang="zh-CN" altLang="en-US" dirty="0"/>
                        <a:t>情况的测量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701588"/>
                  </a:ext>
                </a:extLst>
              </a:tr>
              <a:tr h="555535">
                <a:tc rowSpan="4">
                  <a:txBody>
                    <a:bodyPr/>
                    <a:lstStyle/>
                    <a:p>
                      <a:endParaRPr lang="en-US" altLang="zh-CN" sz="2800" dirty="0"/>
                    </a:p>
                    <a:p>
                      <a:r>
                        <a:rPr lang="en-US" altLang="zh-CN" sz="2800" dirty="0"/>
                        <a:t>Rx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(100MHz)</a:t>
                      </a:r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Sensitivity(wide range)</a:t>
                      </a:r>
                      <a:endParaRPr lang="zh-CN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zh-CN" altLang="en-US" dirty="0"/>
                        <a:t>单个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Ideal</a:t>
                      </a:r>
                      <a:r>
                        <a:rPr lang="zh-CN" altLang="en-US" dirty="0"/>
                        <a:t>情况的测量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376612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Narrow Blocking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81045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General Blocking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64893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Intermodulation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2150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1BDF4747-0EC9-40CC-91C8-8B0674A6A374}"/>
              </a:ext>
            </a:extLst>
          </p:cNvPr>
          <p:cNvSpPr txBox="1"/>
          <p:nvPr/>
        </p:nvSpPr>
        <p:spPr>
          <a:xfrm>
            <a:off x="8740532" y="767958"/>
            <a:ext cx="24079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Bandwidth=100MHz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Fc=3.5GHz</a:t>
            </a:r>
            <a:endParaRPr kumimoji="0" lang="zh-CN" altLang="en-US" sz="20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E71D2A56-DB5E-42AE-B4EF-A1CB47BEE88E}"/>
              </a:ext>
            </a:extLst>
          </p:cNvPr>
          <p:cNvSpPr/>
          <p:nvPr/>
        </p:nvSpPr>
        <p:spPr>
          <a:xfrm>
            <a:off x="4685122" y="2418257"/>
            <a:ext cx="292231" cy="1384994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579D42-07E8-4A16-93EF-A460A2D88D08}"/>
              </a:ext>
            </a:extLst>
          </p:cNvPr>
          <p:cNvSpPr txBox="1"/>
          <p:nvPr/>
        </p:nvSpPr>
        <p:spPr>
          <a:xfrm>
            <a:off x="5029762" y="2418256"/>
            <a:ext cx="1791092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PA_TOI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DAC_Nbits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 Imbalance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Phase Noise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41CA72DC-C167-4F73-838A-A7589D67ED2D}"/>
              </a:ext>
            </a:extLst>
          </p:cNvPr>
          <p:cNvSpPr/>
          <p:nvPr/>
        </p:nvSpPr>
        <p:spPr>
          <a:xfrm>
            <a:off x="7700502" y="3803252"/>
            <a:ext cx="292230" cy="1473635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A7DFC6-B73B-4FE7-AAEA-C0FF3FF9375E}"/>
              </a:ext>
            </a:extLst>
          </p:cNvPr>
          <p:cNvSpPr txBox="1"/>
          <p:nvPr/>
        </p:nvSpPr>
        <p:spPr>
          <a:xfrm>
            <a:off x="8153400" y="3847571"/>
            <a:ext cx="1791092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Noise Figure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ADC_Nbits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 Imbalance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Phase Noise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9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7FE893A-A28A-4F95-8510-ABF0F82AB77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5861464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0AB2CD-DEE6-49E3-B08D-38A1354E3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200D5B-B230-4C0C-8FB2-C24378FCB7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A75BA0-2455-4E3D-B3A6-62BA249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VXT SEM vs SV SEM: </a:t>
            </a:r>
            <a:r>
              <a:rPr lang="en-US" altLang="zh-CN" sz="2400" dirty="0" err="1"/>
              <a:t>PhaseNoise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=[100, -62.133, 1000, -71.072, 1e4, -83.607]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0942615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2ADBC-3B78-43F2-A1BC-789694E43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8F97FD-5947-47EB-A99D-E6A00CF3F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6BD377D-783C-483A-ACE5-7D6FD870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353485"/>
            <a:ext cx="11293597" cy="492443"/>
          </a:xfrm>
        </p:spPr>
        <p:txBody>
          <a:bodyPr/>
          <a:lstStyle/>
          <a:p>
            <a:r>
              <a:rPr lang="en-US" altLang="zh-CN" dirty="0"/>
              <a:t>Sim IQ offset=0.04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E526BC-E7EA-450E-8FB5-F3C75282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739424"/>
            <a:ext cx="4722771" cy="22786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F5EF35-A3C2-4111-93C0-6AAB836C6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81647"/>
            <a:ext cx="5581650" cy="809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DFF9F3-1A69-4DBB-98C6-2F3927671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431" y="1323620"/>
            <a:ext cx="4073321" cy="31151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77C784-7B4B-4B9C-BF62-020982586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833" y="5361447"/>
            <a:ext cx="4229100" cy="666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95CEE8-45A9-4EBE-B230-EAB789CDF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833" y="4410221"/>
            <a:ext cx="33909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874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B0F166-CBC1-49B3-B831-123F7EA19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2915F2-642D-41FE-92B1-E9CC1188B2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DA3CF78-FF12-4493-BF69-BFA770D9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E90D0410-9AA9-485D-A956-49557BA09BE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6DE69C0C-D4E9-4070-9DB8-C405ADD8BD51}"/>
              </a:ext>
            </a:extLst>
          </p:cNvPr>
          <p:cNvSpPr txBox="1">
            <a:spLocks/>
          </p:cNvSpPr>
          <p:nvPr/>
        </p:nvSpPr>
        <p:spPr>
          <a:xfrm>
            <a:off x="428968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4C21282-5F14-42F0-887B-FC939F631C0F}"/>
              </a:ext>
            </a:extLst>
          </p:cNvPr>
          <p:cNvSpPr txBox="1">
            <a:spLocks/>
          </p:cNvSpPr>
          <p:nvPr/>
        </p:nvSpPr>
        <p:spPr>
          <a:xfrm>
            <a:off x="8153400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10;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87494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74436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07E952-CD28-4CD4-A679-386E34E3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42" y="1507961"/>
            <a:ext cx="4873663" cy="2321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2EE0A5-2065-45CA-812F-E9923B6F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892" y="1492819"/>
            <a:ext cx="3172414" cy="24158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1C5E5-BD11-4B0B-9982-2369E106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92" y="5024606"/>
            <a:ext cx="4610100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ED107D-4468-4545-9DE3-C7D6283A8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92" y="4246621"/>
            <a:ext cx="3457575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CB069F-9947-4875-8F4D-F975D2D37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42" y="4484842"/>
            <a:ext cx="52768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4623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C4CCFF-9B26-42E3-9D0D-FFABBCB0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18" y="1370282"/>
            <a:ext cx="3545552" cy="27137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6620D-5B7A-4052-86E2-C8C50A28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18" y="5261170"/>
            <a:ext cx="4295775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4827E3-C9F3-4392-BBED-15FB4762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518" y="4322702"/>
            <a:ext cx="3152775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CFE632-3E10-446D-B40A-91C805498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1451447"/>
            <a:ext cx="4318444" cy="2062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9C2CD8-1256-43A7-9137-3ED1337F6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370328"/>
            <a:ext cx="47910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348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B7B2C-AE40-4E84-B71D-07B2E25B67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5B4E76-8B1E-493E-9F86-1CF4AF7E1F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5D4F0B-9CB2-4B11-9A46-1F009F64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759308-D24D-4E74-B5C2-4A2078D7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5835"/>
            <a:ext cx="5016802" cy="24065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D26A5A-E0C3-406C-A11C-C2567BD1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598" y="1306703"/>
            <a:ext cx="3829492" cy="29276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50AE0D-4362-49CC-A7F9-19E9D83E2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598" y="5575734"/>
            <a:ext cx="3971925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2E1C1E-75C5-4D98-BF35-695954BAB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598" y="4686241"/>
            <a:ext cx="4667250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4357AA-A084-4208-A18E-1374B2496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686241"/>
            <a:ext cx="52197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8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DC874-75EB-4D0A-8B8A-D6B4C3BF0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BE9F42-89D8-4451-8709-A130F2405B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CF9C54-B32C-4597-AB75-BF893F62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A068F0-8614-4FCD-85B0-380A243E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879718" cy="23155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085C5E-7588-4A4A-9AB6-3609D6DB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692" y="1371468"/>
            <a:ext cx="3435264" cy="2625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EBA076-01F1-4D1D-94ED-69DF75636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692" y="4202215"/>
            <a:ext cx="3505200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1B4818-A07F-4A62-832B-6BA95A673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92" y="5043085"/>
            <a:ext cx="4181475" cy="685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038FFE-26F5-4303-A72D-5FC5C8DCB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56" y="4202215"/>
            <a:ext cx="48577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6672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AB01FC-8645-4D5C-9869-AD7197D8B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CFA209-519C-451D-A4FE-48D5E103D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02DB1F-95B4-43B8-A5D5-45CEB193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3EFF04-902D-4F33-AC3F-7DF85DDB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4634"/>
            <a:ext cx="5103186" cy="25143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744052-EBEB-4946-8778-F30D11755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40"/>
          <a:stretch/>
        </p:blipFill>
        <p:spPr>
          <a:xfrm>
            <a:off x="449201" y="4171936"/>
            <a:ext cx="5103187" cy="904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147F5D-4C3B-4763-A076-C76B56B3F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4715"/>
            <a:ext cx="3385862" cy="2617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70F9CA-F2EC-4FC9-9A15-37FD3D902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32570"/>
            <a:ext cx="4600575" cy="904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8303E6-529D-4435-8DFB-FED04424F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20915"/>
            <a:ext cx="39814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454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478CC8E-73A2-4272-8AB9-EBE48ECD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82" y="1328319"/>
            <a:ext cx="3843485" cy="293510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A0704-41DF-4EEA-B21E-28C35F6B2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8AB5C-8751-4F92-A524-9737CBB8DB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249031D-C148-49C9-8B8D-F946F0D8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A2141D-25ED-41A0-8FA7-97A790D1D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1512386"/>
            <a:ext cx="4920502" cy="2400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F65D81-0214-450E-80F7-A1AE11DF9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87"/>
          <a:stretch/>
        </p:blipFill>
        <p:spPr>
          <a:xfrm>
            <a:off x="449201" y="4433564"/>
            <a:ext cx="4641273" cy="809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FF28CB-A8C2-4001-AE15-293B67C9C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782" y="5405192"/>
            <a:ext cx="4476750" cy="552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15461E-6236-4C10-865A-FFBE03842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782" y="4422164"/>
            <a:ext cx="37147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0782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FA99E0-B6EA-4CEF-8A11-908A6B828A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3213" y="1793770"/>
            <a:ext cx="3915409" cy="4479059"/>
          </a:xfrm>
        </p:spPr>
        <p:txBody>
          <a:bodyPr/>
          <a:lstStyle/>
          <a:p>
            <a:r>
              <a:rPr lang="en-US" altLang="zh-CN" dirty="0"/>
              <a:t>Origin Para: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0.00045;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8B132A-63F5-438B-9B3C-EB6B5C36C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8A8ABA-82FA-46A5-B1F6-CEC3C3AB56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@Keysight T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echnologies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366445F-235A-4407-8355-3FA8A6BB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Combine </a:t>
            </a:r>
            <a:r>
              <a:rPr lang="en-US" altLang="zh-CN" dirty="0" err="1"/>
              <a:t>RFImp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EE93CF2-7452-40EF-8B54-4E1BD71E8CDD}"/>
              </a:ext>
            </a:extLst>
          </p:cNvPr>
          <p:cNvSpPr txBox="1">
            <a:spLocks/>
          </p:cNvSpPr>
          <p:nvPr/>
        </p:nvSpPr>
        <p:spPr>
          <a:xfrm>
            <a:off x="8477199" y="1793770"/>
            <a:ext cx="3714801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Change 10dB: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10;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-87.133, 1000, -96.072, 1e4, 108.607];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0.0014;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95332CE-CE9F-4837-B931-B59CE9EF10F4}"/>
              </a:ext>
            </a:extLst>
          </p:cNvPr>
          <p:cNvSpPr txBox="1">
            <a:spLocks/>
          </p:cNvSpPr>
          <p:nvPr/>
        </p:nvSpPr>
        <p:spPr>
          <a:xfrm>
            <a:off x="4542005" y="1793771"/>
            <a:ext cx="3915409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Change 5dB: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5;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-92.133, 1000, -101.072, 1e4, -113.607];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0.01;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0.00079;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39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PhaseNoise</a:t>
            </a:r>
            <a:r>
              <a:rPr lang="en-US" altLang="zh-CN" sz="2800" dirty="0"/>
              <a:t> </a:t>
            </a:r>
            <a:r>
              <a:rPr lang="en-US" altLang="zh-CN" sz="2400" dirty="0"/>
              <a:t>= </a:t>
            </a:r>
            <a:r>
              <a:rPr lang="en-US" altLang="zh-CN" sz="2400" dirty="0">
                <a:solidFill>
                  <a:srgbClr val="C00000"/>
                </a:solidFill>
              </a:rPr>
              <a:t>[100, -57.133, 1000, -66.072, 1e4, -78.607]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A443432-554B-4EDA-BF88-C4FDDF9A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2652218" cy="16587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AC5414E-F3E6-4EB8-922A-DB646418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16" y="1424458"/>
            <a:ext cx="3634019" cy="202936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3141E00-3C42-48D2-A687-541320CB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36" y="1424457"/>
            <a:ext cx="3786209" cy="202936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8B59F28-C12E-4A7E-B342-D5B1CAF1FFCD}"/>
              </a:ext>
            </a:extLst>
          </p:cNvPr>
          <p:cNvSpPr txBox="1"/>
          <p:nvPr/>
        </p:nvSpPr>
        <p:spPr>
          <a:xfrm>
            <a:off x="1392380" y="2772112"/>
            <a:ext cx="18738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EVM:-32.341dB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IQoffset:46.802dB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74CDAF9-5033-4D87-B315-D52EA53667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931"/>
          <a:stretch/>
        </p:blipFill>
        <p:spPr>
          <a:xfrm>
            <a:off x="449201" y="3509331"/>
            <a:ext cx="8657092" cy="39486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23835C3-3ACF-443E-AD91-4CC09EA81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79721"/>
            <a:ext cx="2932135" cy="145789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C71B10C-2A10-4D8A-975F-BF6ED0800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002" y="4116344"/>
            <a:ext cx="2785713" cy="209015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0F6B523-8DF5-42C6-9977-1CFF37455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618" y="4116344"/>
            <a:ext cx="3638927" cy="194151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56A17E1-5E71-4485-ACD7-F4FDA7F316CE}"/>
              </a:ext>
            </a:extLst>
          </p:cNvPr>
          <p:cNvSpPr txBox="1"/>
          <p:nvPr/>
        </p:nvSpPr>
        <p:spPr>
          <a:xfrm>
            <a:off x="1392380" y="5301530"/>
            <a:ext cx="19493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EVM:-32.359dB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:-46.343dB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62F26FD-0AA7-43E6-A9BF-8301565C94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9810"/>
          <a:stretch/>
        </p:blipFill>
        <p:spPr>
          <a:xfrm>
            <a:off x="449201" y="6129920"/>
            <a:ext cx="8657092" cy="3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274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Combine </a:t>
            </a:r>
            <a:r>
              <a:rPr lang="en-US" altLang="zh-CN" dirty="0" err="1"/>
              <a:t>RFImp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-2.841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9141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 dirty="0"/>
              <a:t>Origin Para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07E952-CD28-4CD4-A679-386E34E3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4142"/>
            <a:ext cx="4933043" cy="23494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2EE0A5-2065-45CA-812F-E9923B6F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892" y="1374142"/>
            <a:ext cx="3457575" cy="26329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1C5E5-BD11-4B0B-9982-2369E106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91" y="4953464"/>
            <a:ext cx="4610100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ED107D-4468-4545-9DE3-C7D6283A8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91" y="4238937"/>
            <a:ext cx="3457575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CB069F-9947-4875-8F4D-F975D2D37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42" y="4484842"/>
            <a:ext cx="52768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96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Sim </a:t>
            </a:r>
            <a:r>
              <a:rPr lang="en-US" altLang="zh-CN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/>
              <a:t>Origin </a:t>
            </a:r>
            <a:r>
              <a:rPr lang="en-US" altLang="zh-CN" dirty="0"/>
              <a:t>Para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C4CCFF-9B26-42E3-9D0D-FFABBCB0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49" y="1402156"/>
            <a:ext cx="3684104" cy="28198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6620D-5B7A-4052-86E2-C8C50A28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49" y="5354248"/>
            <a:ext cx="4295775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4827E3-C9F3-4392-BBED-15FB4762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249" y="4537424"/>
            <a:ext cx="3152775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CFE632-3E10-446D-B40A-91C805498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1563095"/>
            <a:ext cx="4318444" cy="2062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9C2CD8-1256-43A7-9137-3ED1337F6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718399"/>
            <a:ext cx="47910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16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B1F495-31A2-4DF5-857A-C69539DDF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94F312-58DA-426A-A050-138E932A15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BF132F5-9DB8-4880-9150-13B5BE86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9F5B5B-A748-494A-8AE0-84B0D3780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3"/>
            <a:ext cx="4700569" cy="22434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835933-FD21-4A10-9681-7E14B3D7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73317"/>
            <a:ext cx="5381625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F3652-57CD-4804-99E9-E23BC437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53188"/>
            <a:ext cx="3442993" cy="26484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0F49DE-1A6B-41D0-B1D4-86E0D75B6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74501"/>
            <a:ext cx="4695825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56DF99-A253-45EC-A62E-3D6EABDDD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90279"/>
            <a:ext cx="39243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038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EA5A9F-16FB-41AA-BDF2-C8399F55D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0E9966-7A8B-4B52-959D-CF1056EFC9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F185A21-EA28-4DE8-8EF1-D0A0911D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5BFF16-1F04-493D-9A02-8ACA5B98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4749113" cy="22684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B18AD4-EF41-4246-A386-F7EE8A681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90" y="1370282"/>
            <a:ext cx="3240857" cy="24609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89B9A1-EFDE-4547-BF10-35CC47F7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790" y="4943353"/>
            <a:ext cx="4105275" cy="704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47AE12-A704-449B-9836-FA0A817C7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790" y="4065702"/>
            <a:ext cx="3924300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723A61-9820-4B03-9E21-7BE550014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27652"/>
            <a:ext cx="48482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7139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D39E1-5E9F-4381-816D-2CDF8565B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948F9-A16E-4DE2-A6E7-6219CE86CB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ACD3C50-6D5B-456A-911C-2A58EE95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2103E3-24D5-4348-943E-835BD79F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18076"/>
            <a:ext cx="4696356" cy="22583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E7CB71-50D8-49E3-8237-8B8F44DA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54099"/>
            <a:ext cx="5181600" cy="885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F476BF-1452-43BC-B339-5748C07E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7544"/>
            <a:ext cx="3881776" cy="30083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FCF4A5-3CAD-4A0B-846C-2DF54675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87443"/>
            <a:ext cx="4143375" cy="904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0F06BF-A143-4CCF-A4C8-C8BF2D7EC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87863"/>
            <a:ext cx="46005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772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3238-6D52-4460-AD36-9DC2CD107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447E27-59E7-4A7C-BA12-F707B59FBB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5FFBAAB-83E1-45EE-964A-586343A4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3B9B55-7E63-4CE9-A4C7-5180B770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5062067" cy="2434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3104EB-0BEC-4DBD-8C31-981AA1E1C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31302"/>
            <a:ext cx="5391150" cy="828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264BB6-CCEE-410D-B99C-BE832952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572" y="1375918"/>
            <a:ext cx="3556923" cy="2696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55E46F-887E-4734-AA1D-CB5F78629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572" y="5280220"/>
            <a:ext cx="3876675" cy="657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E25DD-0323-41ED-AC3B-C07920960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572" y="4382148"/>
            <a:ext cx="4152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979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A4D296-1687-4A1C-9FF8-D21C5BEBD4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80" y="1641373"/>
            <a:ext cx="5951220" cy="4479059"/>
          </a:xfrm>
        </p:spPr>
        <p:txBody>
          <a:bodyPr/>
          <a:lstStyle/>
          <a:p>
            <a:r>
              <a:rPr lang="zh-CN" altLang="en-US" dirty="0"/>
              <a:t>仪表参数：</a:t>
            </a:r>
            <a:endParaRPr lang="en-US" altLang="zh-CN" dirty="0"/>
          </a:p>
          <a:p>
            <a:r>
              <a:rPr lang="en-US" altLang="zh-CN" dirty="0"/>
              <a:t>Power out=15dBm</a:t>
            </a:r>
          </a:p>
          <a:p>
            <a:r>
              <a:rPr lang="en-US" altLang="zh-CN" dirty="0"/>
              <a:t>Density=-156.3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=0.00002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=[100 -98.57 1e3 -107.56 1e4 -121.67]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C7CE0-7C89-418B-8902-FF3B4D683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5DE60-5D92-4B63-883A-9DD23F2AD2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B3BE29-45D3-445D-9967-13B9752C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OTA Test Para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671FC0E-151A-422E-B670-E2E7AB3C4D86}"/>
              </a:ext>
            </a:extLst>
          </p:cNvPr>
          <p:cNvSpPr txBox="1">
            <a:spLocks/>
          </p:cNvSpPr>
          <p:nvPr/>
        </p:nvSpPr>
        <p:spPr>
          <a:xfrm>
            <a:off x="6240780" y="1641372"/>
            <a:ext cx="595122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Imp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测试参数：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Power out=15dBm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Density=-156.3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=[100 -88.57 1e3 -97.56 1e4 -111.67]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=5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Length=1.1m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Pathloss=-46dBm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2915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6561C2-19F9-45A7-9DC8-DFA47345A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96DFD-2D27-4D96-AD68-B2C164439F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92E96A-D649-4F22-BA28-3F9F804E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Blocking OTA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4773EE-5C1B-45BA-A558-E1FBCE941B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640" y="1940560"/>
          <a:ext cx="11293597" cy="2623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221">
                  <a:extLst>
                    <a:ext uri="{9D8B030D-6E8A-4147-A177-3AD203B41FA5}">
                      <a16:colId xmlns:a16="http://schemas.microsoft.com/office/drawing/2014/main" val="3584553679"/>
                    </a:ext>
                  </a:extLst>
                </a:gridCol>
                <a:gridCol w="1832659">
                  <a:extLst>
                    <a:ext uri="{9D8B030D-6E8A-4147-A177-3AD203B41FA5}">
                      <a16:colId xmlns:a16="http://schemas.microsoft.com/office/drawing/2014/main" val="1476955557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66438393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93981553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70663938"/>
                    </a:ext>
                  </a:extLst>
                </a:gridCol>
                <a:gridCol w="2342637">
                  <a:extLst>
                    <a:ext uri="{9D8B030D-6E8A-4147-A177-3AD203B41FA5}">
                      <a16:colId xmlns:a16="http://schemas.microsoft.com/office/drawing/2014/main" val="1217713145"/>
                    </a:ext>
                  </a:extLst>
                </a:gridCol>
              </a:tblGrid>
              <a:tr h="792927">
                <a:tc>
                  <a:txBody>
                    <a:bodyPr/>
                    <a:lstStyle/>
                    <a:p>
                      <a:r>
                        <a:rPr lang="en-US" altLang="zh-CN" dirty="0"/>
                        <a:t>General</a:t>
                      </a:r>
                    </a:p>
                    <a:p>
                      <a:r>
                        <a:rPr lang="en-US" altLang="zh-CN" dirty="0"/>
                        <a:t>Blocking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13350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900376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-2.195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-2.541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15653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92770FB-35FE-4B48-92A0-4BF63EC4E116}"/>
              </a:ext>
            </a:extLst>
          </p:cNvPr>
          <p:cNvSpPr txBox="1"/>
          <p:nvPr/>
        </p:nvSpPr>
        <p:spPr>
          <a:xfrm>
            <a:off x="1524000" y="4826000"/>
            <a:ext cx="60858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Blocking Signal Power=-43dBm-6dBm=-49dBm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38765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38642-6F3A-45E3-9944-D08EBC594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D6D84F-DFDA-41B9-8524-84522EC70A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74281" y="6408717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86B500-1422-4FC6-9711-208A0CD3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OTA Ideal General Blocking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3AF546D-7AC6-4DE3-B61A-727D77DED3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8854"/>
            <a:ext cx="3699332" cy="18271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8265A2-20F4-4777-BB89-2DEC7C9B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3937398"/>
            <a:ext cx="5553075" cy="828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CEA04E-D6E0-4F76-8834-078EF688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882" y="1458596"/>
            <a:ext cx="3129598" cy="2379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62AFFF-26DF-43A2-807C-85F950EB9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62128"/>
            <a:ext cx="4362450" cy="695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5D650C-4E55-4566-913E-F2022C1C5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02009"/>
            <a:ext cx="32575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07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41644D9-70FD-4E07-871C-2C9E020889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5886243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4B79AF-24B1-4546-BFBA-3997195AD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6AA508-A5C5-4FA2-9C07-CAE4454A2C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FE2FD01-E9CF-4334-A6F3-B861E21A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VXT SEM vs SV SEM: </a:t>
            </a:r>
            <a:r>
              <a:rPr lang="en-US" altLang="zh-CN" sz="2400" dirty="0" err="1"/>
              <a:t>PhaseNoise</a:t>
            </a:r>
            <a:r>
              <a:rPr lang="en-US" altLang="zh-CN" sz="2400" dirty="0"/>
              <a:t> = </a:t>
            </a:r>
            <a:r>
              <a:rPr lang="en-US" altLang="zh-CN" sz="2400" dirty="0">
                <a:solidFill>
                  <a:srgbClr val="C00000"/>
                </a:solidFill>
              </a:rPr>
              <a:t>[100, -57.133, 1000, -66.072, 1e4, -78.607]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493873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3FED67D-D3AE-4E18-8E19-1B65D018639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6898" y="4587081"/>
            <a:ext cx="4962525" cy="94297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5F1BBB-F007-40A6-95F0-5AAE49324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7CDB20-B9D1-4795-8785-BD7E1B1BEB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CBEF06B-8021-4D9E-B48D-6DACB73A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Ideal General Blocking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234F9C-C073-401A-B3BF-56BF612C2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40" y="1505201"/>
            <a:ext cx="3776980" cy="28911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7F230F-5851-4286-AF8D-088D6F0FD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87081"/>
            <a:ext cx="4486275" cy="876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6FB6AA-B825-411F-8D1D-F142F64CB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41001"/>
            <a:ext cx="5362575" cy="828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67AD72-6DBF-48FF-A04C-19D7EA4DD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83" y="1745184"/>
            <a:ext cx="4206558" cy="21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5213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732319C-E562-42BF-9D74-BDE2D418F3B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6976" y="1447800"/>
            <a:ext cx="3719120" cy="183388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B47877-0826-4756-93D5-8A68D12DA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1A6530-B55A-4799-B0B4-4D0257E9E1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F1B9D4A-6B45-4F02-ABD5-0490A915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OTA </a:t>
            </a:r>
            <a:r>
              <a:rPr lang="en-US" altLang="zh-CN" dirty="0" err="1"/>
              <a:t>RFImp</a:t>
            </a:r>
            <a:r>
              <a:rPr lang="en-US" altLang="zh-CN" dirty="0"/>
              <a:t> General Blocking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7201BE-F4BD-4D54-A374-F9D14245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76" y="4431101"/>
            <a:ext cx="5467350" cy="866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A99CA1-8C05-47CC-A337-E38D9A05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36" y="1531163"/>
            <a:ext cx="3023870" cy="23252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1EB911-09EA-43BE-8D70-8BCC590F7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577" y="4300961"/>
            <a:ext cx="3743325" cy="704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57495E-5A93-45D9-8DC8-BB1F64E06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577" y="5194495"/>
            <a:ext cx="45053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6495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77AD1E8-1673-439C-92B4-99F19E37F7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50067" y="1649512"/>
            <a:ext cx="3535853" cy="175504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429CE6-6B24-4551-A9E5-CF7CF38FA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08AE3E-F40E-423D-BBAF-54A9EB5826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FCA13E8-BA16-4B70-B925-6EE8C4C3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</a:t>
            </a:r>
            <a:r>
              <a:rPr lang="en-US" altLang="zh-CN" dirty="0" err="1"/>
              <a:t>RFImp</a:t>
            </a:r>
            <a:r>
              <a:rPr lang="en-US" altLang="zh-CN" dirty="0"/>
              <a:t> General Blocking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4FFFE3-9246-4508-BF3A-010AC3A2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59213"/>
            <a:ext cx="4391025" cy="733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EB6273-CA2C-475B-B4F1-A982041B6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5302164"/>
            <a:ext cx="318135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1452F3-D384-424D-8B2A-C7909C141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4663988"/>
            <a:ext cx="3924300" cy="628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96C1B7-8AEC-451F-B75E-A65ABD7DE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967" y="1498214"/>
            <a:ext cx="3832543" cy="27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6694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16EEDD-8206-431E-A517-7FDDF858F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ABD1A4-ACFD-4F19-A204-B7E729BBE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BA90B5E-32FC-4B85-A640-7E663BE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Single </a:t>
            </a:r>
            <a:r>
              <a:rPr lang="en-US" altLang="zh-CN" dirty="0" err="1"/>
              <a:t>RFImp</a:t>
            </a:r>
            <a:r>
              <a:rPr lang="en-US" altLang="zh-CN" dirty="0"/>
              <a:t> 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BB2B516-0604-46CE-825F-7BA15B380B1E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1" y="1752600"/>
            <a:ext cx="39804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5BEFEE7A-DB37-4D8A-816C-FB231BA5CEC2}"/>
              </a:ext>
            </a:extLst>
          </p:cNvPr>
          <p:cNvSpPr txBox="1">
            <a:spLocks/>
          </p:cNvSpPr>
          <p:nvPr/>
        </p:nvSpPr>
        <p:spPr>
          <a:xfrm>
            <a:off x="4902609" y="17526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5;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7253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DE01F4-DCBC-4759-98C4-EF03E17A0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A885F0-5FD3-465F-8ECB-3899B9790D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5257D9C-4299-49BE-BC43-D481419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Single </a:t>
            </a:r>
            <a:r>
              <a:rPr lang="en-US" altLang="zh-CN" dirty="0" err="1"/>
              <a:t>RFImp</a:t>
            </a:r>
            <a:r>
              <a:rPr lang="en-US" altLang="zh-CN" dirty="0"/>
              <a:t> 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5A4B1A3D-9C72-450F-BBD4-F261C643C29B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4" y="1803400"/>
            <a:ext cx="4207578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10;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BBCE632B-5B63-4F6D-856E-2B8F65391B26}"/>
              </a:ext>
            </a:extLst>
          </p:cNvPr>
          <p:cNvSpPr txBox="1">
            <a:spLocks/>
          </p:cNvSpPr>
          <p:nvPr/>
        </p:nvSpPr>
        <p:spPr>
          <a:xfrm>
            <a:off x="4991931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13;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98249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89299-5372-4BC1-9AC7-6AEF13B89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88850-5BB5-47B6-90C1-AB27F6CA9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968455" y="6447296"/>
            <a:ext cx="4114800" cy="153888"/>
          </a:xfrm>
        </p:spPr>
        <p:txBody>
          <a:bodyPr/>
          <a:lstStyle/>
          <a:p>
            <a:r>
              <a:rPr lang="en-US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180F73-7E4F-455C-BA2F-413484D6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Single </a:t>
            </a:r>
            <a:r>
              <a:rPr lang="en-US" altLang="zh-CN" dirty="0" err="1"/>
              <a:t>RFImp</a:t>
            </a:r>
            <a:r>
              <a:rPr lang="en-US" altLang="zh-CN" dirty="0"/>
              <a:t> Noise Figure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119B43-643A-4686-8739-3DAFB09F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05496"/>
              </p:ext>
            </p:extLst>
          </p:nvPr>
        </p:nvGraphicFramePr>
        <p:xfrm>
          <a:off x="449201" y="1789139"/>
          <a:ext cx="10889359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-3.551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08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38834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Noise Figure=0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C8F19B-708E-4C2B-AA06-0E53AA76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2327"/>
            <a:ext cx="5325739" cy="25159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AF1150-C53F-4E3C-976A-459ECCBA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32" y="4827679"/>
            <a:ext cx="5600700" cy="723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266C5D-49A8-40DE-8B82-ECE81095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132" y="4030849"/>
            <a:ext cx="5200650" cy="752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2C3AC2-A509-44ED-987C-3E9D5CC53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32" y="1334593"/>
            <a:ext cx="3543448" cy="26519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99E00F-3B17-42B1-BC2E-E9D79F1FB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5280521"/>
            <a:ext cx="5695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054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433CE8-FB9B-4A06-999A-6C48388F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418903"/>
            <a:ext cx="5646799" cy="27014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A31BDA-5F91-48D7-BEEE-347A2AD07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7" y="1335819"/>
            <a:ext cx="3774710" cy="28676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A77A1-ACF0-4AD1-9FD4-EF26DA501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7" y="4409713"/>
            <a:ext cx="3590925" cy="666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49010B-88C0-435E-85EE-6403D04F1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617" y="5282748"/>
            <a:ext cx="3524250" cy="590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503CA9A-6172-4436-A004-E01FBCCAA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59" y="5184950"/>
            <a:ext cx="6057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99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0D8A74-12B6-4223-8457-B2A09043F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FFD94-39DB-4DC7-B903-32EEA20E76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2879739-22DC-4074-AC85-642E0E9C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B0DED8-E49D-48FF-8DA9-1D8F9D59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519874" cy="1676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FB6FD3-53E1-4DC7-B1DC-A41E69AD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57119"/>
            <a:ext cx="5591175" cy="9334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B144F5-0A1D-4525-8298-6E1D73CED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86460"/>
            <a:ext cx="3453353" cy="25690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C516E4-D8D4-4910-BF35-A81EE2E3C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08104"/>
            <a:ext cx="3924300" cy="685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B33F6D7-3DFC-4B2E-9A07-C6DB13012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251500"/>
            <a:ext cx="4838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674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DC80E3-4D39-4868-91B0-61DF43300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03D7A6-9A60-48C8-9619-78BF73B9A2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06C829-30C0-4AD0-9740-4670A813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8A9D16-5FDB-4B96-9019-3D5019A6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14508"/>
            <a:ext cx="5646799" cy="27014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83CB57-26E4-43F7-B85F-A40BD40D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787" y="4052657"/>
            <a:ext cx="4810685" cy="7715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4931D6-21F0-47F3-AE33-95167BAD5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201" y="5144102"/>
            <a:ext cx="4192895" cy="6086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E24111-DA9E-4B86-80F4-F1511A7C8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201" y="1428333"/>
            <a:ext cx="3449081" cy="25879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4FC968-0D82-4E68-828F-4B308F707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30079"/>
            <a:ext cx="64770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ADA5C8-32C5-4466-BEB8-0A644F285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06979F-A244-4A63-8C6C-5A721C9415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2EE113A-1E71-4E68-80C1-706C3370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</a:t>
            </a:r>
            <a:r>
              <a:rPr lang="en-US" altLang="zh-CN" dirty="0" err="1"/>
              <a:t>DAC_Nbits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07DE6FA-F5AE-4063-B21B-49DA09D88DF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489834244"/>
              </p:ext>
            </p:extLst>
          </p:nvPr>
        </p:nvGraphicFramePr>
        <p:xfrm>
          <a:off x="449200" y="1468733"/>
          <a:ext cx="11233890" cy="2578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89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484622">
                <a:tc>
                  <a:txBody>
                    <a:bodyPr/>
                    <a:lstStyle/>
                    <a:p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43086">
                <a:tc>
                  <a:txBody>
                    <a:bodyPr/>
                    <a:lstStyle/>
                    <a:p>
                      <a:r>
                        <a:rPr lang="en-US" altLang="zh-CN" dirty="0"/>
                        <a:t>DAC </a:t>
                      </a:r>
                      <a:r>
                        <a:rPr lang="en-US" altLang="zh-CN" dirty="0" err="1"/>
                        <a:t>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484622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-48.458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1.385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484622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-48.813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484622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-49.204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52.503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52.285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52.685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52.281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784132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D71E449-31AD-4847-8E97-C0A3A3ECC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834862"/>
              </p:ext>
            </p:extLst>
          </p:nvPr>
        </p:nvGraphicFramePr>
        <p:xfrm>
          <a:off x="449200" y="4439803"/>
          <a:ext cx="11233890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72315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44334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0029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PA_TOI(dBm)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96281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38441-399F-4DC9-883D-6C2B1BE53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E45DC7-E3C6-4F7B-9ED1-20F87DE186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6BEB0D-CA3D-4649-B2D4-AE4053DF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0D3705-E983-499D-8A36-2327E84D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89010"/>
            <a:ext cx="5277545" cy="25231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DD6B89F-2E16-4A17-B5B6-8FF43A9F0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83164"/>
            <a:ext cx="5514975" cy="8858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0627B34-E7E7-4136-A5DC-2BB02E82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76" y="1370282"/>
            <a:ext cx="3609494" cy="27234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9387213-F945-4D59-91D7-93062E7FB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176" y="4537085"/>
            <a:ext cx="4943475" cy="7334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E91DA92-BC99-4A21-861B-2594A77C2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176" y="5515068"/>
            <a:ext cx="3733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380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AA598-41C2-4C99-B946-4BF4279630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166735-0940-4517-849F-8B7F5B4015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08717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EC59BB2-534F-4B23-ACF2-218827CA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Figure=10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83EEA7-CFC6-4E2B-A473-1667F0D0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41144"/>
            <a:ext cx="5876185" cy="28184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D5EF75-5270-4F50-A8E9-2129651A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998" y="1582627"/>
            <a:ext cx="3695700" cy="27908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2511D2-4D31-47EF-A100-A2E6492D5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998" y="5407281"/>
            <a:ext cx="3457575" cy="6762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29E9AE-869D-437A-927E-039A9C6EF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998" y="4570523"/>
            <a:ext cx="3905250" cy="704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C8B97E6-67EC-4FB6-9583-D0BB93256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566886"/>
            <a:ext cx="61817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816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FEFB6-C7B4-415A-9E1E-34F3EF663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E5B9C-7F5A-40D9-ACB0-9FABB2C603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9A7EE40-80E1-4F38-ADEE-ABE26017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Figure=13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1D7F3B-4F86-4DA0-AD15-06C7C301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21270"/>
            <a:ext cx="4110335" cy="31174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D2B2C8-F6E5-46FF-8B40-5C71474B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1787304"/>
            <a:ext cx="4229100" cy="809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B3C439-C0D0-4279-8CEA-6F6AC8947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2641844"/>
            <a:ext cx="4905375" cy="8763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AE9B71E-E161-46BC-A71F-C259C4708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57108"/>
            <a:ext cx="58388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6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29610-E90C-4A07-8969-BFAB87E44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2CE6F9-AF5A-4752-A45D-304E67FBE9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62412" y="6477838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73484F-0810-4B4E-B42C-CFC2A386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0B03CD-DBF4-4394-B3FE-56B64214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005825" cy="30005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A421CB-E7BF-46C6-83FC-0B6044564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926" y="4509921"/>
            <a:ext cx="630555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57495B-A986-4042-9225-B8C9912FB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771" y="2161785"/>
            <a:ext cx="4219575" cy="714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D35C02-85DE-4A0E-826F-DBF6238FF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771" y="3421543"/>
            <a:ext cx="3733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275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7622A-74F1-4303-A6CA-C881166ABF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B964CF-6F0D-4EFA-B1B6-C3E1BE93D2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1D6905C-792E-4764-86D7-3A581A64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Single </a:t>
            </a:r>
            <a:r>
              <a:rPr lang="en-US" altLang="zh-CN" dirty="0" err="1"/>
              <a:t>RFImp</a:t>
            </a:r>
            <a:r>
              <a:rPr lang="en-US" altLang="zh-CN" dirty="0"/>
              <a:t> Phase Noise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6F2A143-08F4-4366-B139-038ECA93353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-87.133, 1000, -96.072, 1e4, 108.607];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1308545-0E13-49B4-86CE-4AB8A6001281}"/>
              </a:ext>
            </a:extLst>
          </p:cNvPr>
          <p:cNvSpPr txBox="1">
            <a:spLocks/>
          </p:cNvSpPr>
          <p:nvPr/>
        </p:nvSpPr>
        <p:spPr>
          <a:xfrm>
            <a:off x="4545406" y="1641734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-82.133, 1000, -91.072, 1e4, 103.607];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09BA920-6514-4529-AF22-BAE9AF10DC56}"/>
              </a:ext>
            </a:extLst>
          </p:cNvPr>
          <p:cNvSpPr txBox="1">
            <a:spLocks/>
          </p:cNvSpPr>
          <p:nvPr/>
        </p:nvSpPr>
        <p:spPr>
          <a:xfrm>
            <a:off x="8445044" y="1641734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=[100, -32.133, 1000, -41.072, 1e4, -53.607];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53251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Single </a:t>
            </a:r>
            <a:r>
              <a:rPr lang="en-US" altLang="zh-CN" dirty="0" err="1"/>
              <a:t>RFImp</a:t>
            </a:r>
            <a:r>
              <a:rPr lang="en-US" altLang="zh-CN" dirty="0"/>
              <a:t> Phase Noise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264390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-8.293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50170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85B0D2-5B74-4F90-AB4B-8A554F3B37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F61650-571E-47C9-A5F0-3BC87AF232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92DBB8D-1890-45F6-81E7-88E5D381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83B98E-8B61-47A4-9C23-1698BC64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934263" cy="18887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4B399D-8294-4E7E-AE19-0C452A2E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71" y="2985731"/>
            <a:ext cx="5057775" cy="7524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1A2831F-754F-4F48-8527-6969B83B9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571" y="3936641"/>
            <a:ext cx="4181475" cy="800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35A916-819D-462F-A8B9-0CEF213A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3429000"/>
            <a:ext cx="3486691" cy="26453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89A0124-3872-464E-9B7A-922408CDC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28" y="1735782"/>
            <a:ext cx="57245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2804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0FAA2-C042-4F7D-94AB-E44946C9F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2E233E-042B-4A8F-A0FD-5E79DD0110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F58038F-E2BB-4C25-80BB-675017BC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E3092E-C822-431F-A6F6-09F13801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198213" cy="20171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06442D-6D70-4C4A-A546-D0C07309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553" y="2836703"/>
            <a:ext cx="3305175" cy="6381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03C9EB-BE06-4C12-9D55-402346CA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602" y="3584626"/>
            <a:ext cx="4114800" cy="571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87A346-075A-426B-9B9B-D5FEFA877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11" y="3800634"/>
            <a:ext cx="2604574" cy="19618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F95BDA0-BBDE-40B7-9E8A-B3842058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152" y="1604118"/>
            <a:ext cx="60293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9356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7A778A-C9BF-4F11-AB00-2A653E881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798785-BB15-42F5-9743-F85C5AC808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3493D6-CBD2-418C-A088-1E168CFB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C14871-58C4-4ABF-98A0-3CE2BCC8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2089"/>
            <a:ext cx="4159107" cy="19969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C05A4B-1643-4061-9E0D-7E76B892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216" y="2987000"/>
            <a:ext cx="4019550" cy="733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6FF4CD-3D6B-471C-9C91-8BE545291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377" y="4196076"/>
            <a:ext cx="5267325" cy="714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DB0D33-3EE0-4CCF-9589-C01B8699D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21" y="3591654"/>
            <a:ext cx="3705225" cy="27527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7A6F1DD-7F16-4FF3-9185-A6E03CBC9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576" y="1577599"/>
            <a:ext cx="58769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845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C2AE19-3D74-4B73-B01D-A5378A908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A40221-9C76-40A1-94DF-E39C57B364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24DAFB-A6EA-4EA5-AFB4-8636E84E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59D0A3-E3F2-4399-950F-BFFF89C5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698593" cy="17877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0D53F9-9169-456C-B09A-8BEDB8EE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368" y="1408784"/>
            <a:ext cx="3579623" cy="26939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B0B07E-6E6D-4FD8-BA02-2E9AB9A78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199" y="4711044"/>
            <a:ext cx="4038600" cy="6381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6379E1-6695-4DBD-B4B1-0BED02E9E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91" y="3925232"/>
            <a:ext cx="3343275" cy="6667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4712FC9-5760-4F6D-B71E-505123ADE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64" y="4411393"/>
            <a:ext cx="62960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87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DAC_Nbits</a:t>
            </a:r>
            <a:r>
              <a:rPr lang="en-US" altLang="zh-CN" sz="2800" dirty="0"/>
              <a:t>=14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BB78B4-0EC6-433E-B2B8-F8916C140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0" t="4581" b="11426"/>
          <a:stretch/>
        </p:blipFill>
        <p:spPr>
          <a:xfrm>
            <a:off x="449201" y="1638482"/>
            <a:ext cx="2430328" cy="16224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E0457A-EF3E-4724-9EE8-AA90C278A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15" y="1372361"/>
            <a:ext cx="3992611" cy="197894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F8B048F-17E6-4CA6-B8D4-230B473C6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652" y="1427115"/>
            <a:ext cx="4031835" cy="199841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0D2D477-5BAD-40A4-95D5-715FE3748767}"/>
              </a:ext>
            </a:extLst>
          </p:cNvPr>
          <p:cNvSpPr txBox="1"/>
          <p:nvPr/>
        </p:nvSpPr>
        <p:spPr>
          <a:xfrm>
            <a:off x="1059531" y="2820349"/>
            <a:ext cx="22879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EVM:-48.458dB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:-47.301dB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EFA850E-5A82-43DA-9780-85B53D9B94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55" b="64665"/>
          <a:stretch/>
        </p:blipFill>
        <p:spPr>
          <a:xfrm>
            <a:off x="412443" y="3472508"/>
            <a:ext cx="10432272" cy="4846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ED01919-A8F2-415B-8763-C7388DD738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27"/>
          <a:stretch/>
        </p:blipFill>
        <p:spPr>
          <a:xfrm>
            <a:off x="412443" y="4240992"/>
            <a:ext cx="2656042" cy="154005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78E38A0-11A5-4135-AE4E-BE23363D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487" y="4173983"/>
            <a:ext cx="3773739" cy="176346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8690B26-273B-45F3-BE26-3782C75C4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7973" y="4240992"/>
            <a:ext cx="2822242" cy="168683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64F0F2D-2B9C-4BD6-8D3B-52AA812A30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3739"/>
          <a:stretch/>
        </p:blipFill>
        <p:spPr>
          <a:xfrm>
            <a:off x="481515" y="6007785"/>
            <a:ext cx="10363200" cy="473173"/>
          </a:xfrm>
          <a:prstGeom prst="rect">
            <a:avLst/>
          </a:prstGeom>
        </p:spPr>
      </p:pic>
      <p:sp>
        <p:nvSpPr>
          <p:cNvPr id="39" name="文本框 8">
            <a:extLst>
              <a:ext uri="{FF2B5EF4-FFF2-40B4-BE49-F238E27FC236}">
                <a16:creationId xmlns:a16="http://schemas.microsoft.com/office/drawing/2014/main" id="{7C7CAC43-BC08-4965-A787-8C26E932E87F}"/>
              </a:ext>
            </a:extLst>
          </p:cNvPr>
          <p:cNvSpPr txBox="1"/>
          <p:nvPr/>
        </p:nvSpPr>
        <p:spPr>
          <a:xfrm>
            <a:off x="1240477" y="5385758"/>
            <a:ext cx="19934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EVM:-49.843dB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:-47.106dB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54507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873BA4-83EA-4890-9DF3-952BA5BD5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683DA-68DB-49D1-BFBB-926B471A01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FA808-96FB-4C4D-B678-D15E8999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-32.133, 1000, -41.072, 1e4, -53.607]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CAD684-BF65-458D-90C7-54F7A0EE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11885"/>
            <a:ext cx="4414642" cy="21132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B4C6A6-2DF4-48EB-A60E-1C8C20DC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99" y="1381333"/>
            <a:ext cx="3760851" cy="28182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AC70397-CC5D-4C00-BA80-16F35085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76" y="4303112"/>
            <a:ext cx="5305425" cy="800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77C4DE-AD2B-4631-9DA8-68801A99E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376" y="5403779"/>
            <a:ext cx="3876675" cy="742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61365CF-1474-4F48-8729-4D725B27A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869174"/>
            <a:ext cx="54387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2965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9E1A9-74B2-485B-9CA5-A08172633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309993-DDFC-4116-8754-34D4661724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4A05BB0-F503-4381-959F-7EA5BC4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=[100, -32.133, 1000, -41.072, 1e4, -53.607]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EF4FC2-D641-4C5A-98FB-D169A69A5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217067" cy="20244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0B433F-322F-434C-82ED-21DE9075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71" y="1370282"/>
            <a:ext cx="3844910" cy="28874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FA1321-B33E-496C-8829-D64579B9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785" y="4601893"/>
            <a:ext cx="3571875" cy="7048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0D465E-29E0-4859-B5D3-EB0B0C314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785" y="5418597"/>
            <a:ext cx="4171950" cy="8477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6D9306F-93C1-429B-B87E-88D55D6ED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66097"/>
            <a:ext cx="6191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596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08FBE1-2424-4724-BB3B-56D400512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0E6496-17BC-4B7D-BFA2-C2E49899B6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6FDE5E6-CFB8-4909-AD74-597ED177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A490AAB-3360-4DB1-8EEA-A7CDDD86BC4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BA7DFFC-03CC-4695-BFA4-288A2BFC76E0}"/>
              </a:ext>
            </a:extLst>
          </p:cNvPr>
          <p:cNvSpPr txBox="1">
            <a:spLocks/>
          </p:cNvSpPr>
          <p:nvPr/>
        </p:nvSpPr>
        <p:spPr>
          <a:xfrm>
            <a:off x="8509692" y="1968959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16;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652676EA-7734-4A42-9949-B218502CB507}"/>
              </a:ext>
            </a:extLst>
          </p:cNvPr>
          <p:cNvSpPr txBox="1">
            <a:spLocks/>
          </p:cNvSpPr>
          <p:nvPr/>
        </p:nvSpPr>
        <p:spPr>
          <a:xfrm>
            <a:off x="4479477" y="1886180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0.03;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417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49098"/>
              </p:ext>
            </p:extLst>
          </p:nvPr>
        </p:nvGraphicFramePr>
        <p:xfrm>
          <a:off x="449201" y="1789139"/>
          <a:ext cx="10889359" cy="305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818001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-1.885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-1.758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80068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B89BF-D001-427E-AD3E-3DDD526CA8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FCE2AE-6BC9-4E1D-B8BB-8242A068AF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F6A00BE-1962-45A3-ACE2-32F7EA1B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7E34F8-80D5-42FA-8902-1006BBD38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114800" cy="19894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B65B28-E388-40AC-9E85-7CBF0E9E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87" y="1564113"/>
            <a:ext cx="3231218" cy="24286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28EBCA-815A-427D-A29C-C94818F3F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487" y="4442479"/>
            <a:ext cx="3933825" cy="704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BAD2D8-25EF-4E19-98FE-C8C1DEC2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87" y="5485272"/>
            <a:ext cx="4924425" cy="771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CB0EB5-6F0B-4434-8FC8-E84CB941B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442479"/>
            <a:ext cx="56007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7286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EB0B1F-5325-4BCB-A60C-F564BFBB0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BC838-4C8E-4EF3-932F-5C185260EE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90777F-F1E5-447D-9C55-113E0D3D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4D43EA-CD91-4E1F-BECA-6339BB480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3589399" cy="17203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6B2078A-964D-462D-B766-7983ADA1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84" y="5226045"/>
            <a:ext cx="4210050" cy="7715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0763FF1-6F3D-4DFB-B84E-14EEBC3EC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84" y="4298594"/>
            <a:ext cx="3209925" cy="8191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2FF7DF1-A5D9-4C1E-AA25-8120A3827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956" y="1395918"/>
            <a:ext cx="3731788" cy="28072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0C0C25-03DC-457B-9EDE-239DC9D98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710"/>
          <a:stretch/>
        </p:blipFill>
        <p:spPr>
          <a:xfrm>
            <a:off x="449200" y="4678357"/>
            <a:ext cx="5970453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173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32558B-780A-4586-995F-CECE7A288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04305-BB50-4AD8-8D24-8318B0F1A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425655-B893-465F-9692-FB9F25A0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C9C074-99DB-4972-97B6-5756FAF3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3" y="1370282"/>
            <a:ext cx="4348261" cy="20878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AA3443-1C9C-43CF-AE21-8F23F708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73" y="4303655"/>
            <a:ext cx="5600700" cy="1028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93A8A0-BB2D-4358-948C-62CE4B38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109" y="1378827"/>
            <a:ext cx="3321868" cy="2502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5D4CFB-9DE8-4CFB-9F6D-94CB4488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03655"/>
            <a:ext cx="4695825" cy="876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C455F8-28D7-436F-ADDA-952F09F81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197895"/>
            <a:ext cx="54387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89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896E42-5C95-44C6-B6AD-2A3788218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96E79B-89B1-4536-B7D7-238B651781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D44AAD4-51D9-4086-824A-607AE907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E841CA-2929-4367-A59F-D4AEE11F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915409" cy="188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EDF452-4D37-417D-B830-CBD19169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52" y="1366506"/>
            <a:ext cx="3915410" cy="29453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4B77416-F90D-4C22-BF66-9205051E3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787" y="4407780"/>
            <a:ext cx="3562350" cy="685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B2E94D-1E33-4B4F-A92C-131F10651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787" y="5576355"/>
            <a:ext cx="4152900" cy="647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9AFFDE-3B02-482A-97C2-0E085A896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622092"/>
            <a:ext cx="62198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5026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D2FB4-2A8F-4164-AE0F-BCB2314DB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34D00-2DA6-4928-AFC1-648EC6C071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F27335-773E-4CED-99BE-5F0CA68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9694F1-40A7-465D-A626-A3C37886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879051" cy="1836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8349FB-98CA-4C56-A953-9DC77A37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64" y="5047508"/>
            <a:ext cx="4791075" cy="723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E9DFF3-C6CC-4129-95AA-19A6302D2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64" y="4084495"/>
            <a:ext cx="3819525" cy="704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D230E4-6794-4678-A8B7-956BE5188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465748"/>
            <a:ext cx="5857875" cy="95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60B0D8-3F58-4E8F-B8FB-8C85A1029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361" y="1439752"/>
            <a:ext cx="3425465" cy="25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9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813DB-775B-48A3-9EA9-B47B86309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86C78-5226-447A-9EF3-A960388962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0F873B8-4E1D-484A-B266-51627050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657BAD-CB16-49DE-ACD3-62D7FC93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5414271" cy="26127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06B70A-2367-4D99-AC50-8F3B31993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99" y="1342372"/>
            <a:ext cx="3157662" cy="23570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03F01A-A66E-4D27-BF0C-5A314E273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174" y="4177033"/>
            <a:ext cx="4000500" cy="714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2B4966-2B35-4049-8190-94CFE930B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174" y="5148915"/>
            <a:ext cx="3514725" cy="733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F620C6-F93D-4B62-9AD0-272D12DB3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547965"/>
            <a:ext cx="5981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0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85A32-4746-474D-A3A7-43DC7B4C7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29A879-6F1A-4746-814C-9C78DC8102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028EA73-ED3C-4FDC-9998-53E58C14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SV SEM: </a:t>
            </a:r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98D6AF-7D49-40D3-810D-86502AB61E3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03069"/>
            <a:ext cx="905935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256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5BAB89-D7EA-4F1C-96F1-D6ED05679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C7FF06-0AC1-44E8-9174-DFB8646CA8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7ADDAE4-8A3D-4832-BD5D-410C53B2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Single </a:t>
            </a:r>
            <a:r>
              <a:rPr lang="en-US" altLang="zh-CN" dirty="0" err="1"/>
              <a:t>RFImp</a:t>
            </a:r>
            <a:r>
              <a:rPr lang="en-US" altLang="zh-CN" dirty="0"/>
              <a:t> IQ offset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7B0630B-9E02-4621-B6A0-7F54FE6DD304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3825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0.002;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F4358FB6-53CC-488E-8FD6-01B9CEC1F2B4}"/>
              </a:ext>
            </a:extLst>
          </p:cNvPr>
          <p:cNvSpPr txBox="1">
            <a:spLocks/>
          </p:cNvSpPr>
          <p:nvPr/>
        </p:nvSpPr>
        <p:spPr>
          <a:xfrm>
            <a:off x="4395847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0.0035;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46626896-C0C7-4D22-9E97-B6868B95A190}"/>
              </a:ext>
            </a:extLst>
          </p:cNvPr>
          <p:cNvSpPr txBox="1">
            <a:spLocks/>
          </p:cNvSpPr>
          <p:nvPr/>
        </p:nvSpPr>
        <p:spPr>
          <a:xfrm>
            <a:off x="8454191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0.03;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065489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Single </a:t>
            </a:r>
            <a:r>
              <a:rPr lang="en-US" altLang="zh-CN" dirty="0" err="1"/>
              <a:t>RFImp</a:t>
            </a:r>
            <a:r>
              <a:rPr lang="en-US" altLang="zh-CN" dirty="0"/>
              <a:t> 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651990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-5.935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-5.342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-4.496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25.316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25.341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7601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0C884F-D994-40B6-9A6A-BED198A4C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C311FA-140C-4CBB-8E75-82A378270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ACE482C-307C-4ABE-A602-2FB92B2C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6A6C31-4C61-4E1B-8D0A-86289B13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928877" cy="18552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88CF52-608D-4580-A2E5-9262ED49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82" y="1370282"/>
            <a:ext cx="3690938" cy="2771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BB8A67-DB96-49B5-90D9-0F7708B6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151" y="4597735"/>
            <a:ext cx="4486275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B99793-9FAD-4B34-AF3E-F2A6197A1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151" y="5431393"/>
            <a:ext cx="4895850" cy="857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AB7256-A436-4AB5-8B0E-97B12261A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692537"/>
            <a:ext cx="560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9022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580375-29D0-482C-8F16-67A3E29F2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C55942-4462-4F48-9003-D891C7BC81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00859F2-CAAB-4264-8F38-26B7067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offset=0.002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E7A988-5FBD-46F5-BFC4-6DB868B3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421" y="4392007"/>
            <a:ext cx="3571875" cy="771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2C2D0E-0FE3-46EF-90C1-6F4249263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421" y="5391675"/>
            <a:ext cx="4133850" cy="657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5878E8-CCED-489A-8A8A-73114FBC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01" y="1392089"/>
            <a:ext cx="3705225" cy="2771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B41F3-2F77-4AA4-8235-BB163B6F4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25" y="4691587"/>
            <a:ext cx="6343650" cy="1028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F82827-E849-4FE4-8A4E-26C2C4C85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52" y="1712906"/>
            <a:ext cx="4229389" cy="21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1215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327BEF-4546-4F4D-AB74-387F2219DB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DB62DB-38C4-4496-884E-E7008C2D2F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C8AF84D-B0F2-4EC2-8994-58DC6072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offset=0.0035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2E762D-0EA3-48CE-AC07-96B927A5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28" y="1370282"/>
            <a:ext cx="4414740" cy="20885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BC6ED6-CB41-482D-B7C7-8FE9FCD2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1348231"/>
            <a:ext cx="3416333" cy="25775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28C694-621F-43F7-9D12-C89B88505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4323709"/>
            <a:ext cx="4972050" cy="800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1CC252-EC2A-4A17-A7F0-306BF3CBB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5419988"/>
            <a:ext cx="4152900" cy="771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8E4218-B602-455D-8288-62753E74A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28" y="4806436"/>
            <a:ext cx="53721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657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0D9676-11A3-4DA1-8A09-94E44019D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F79F49-08F5-44F2-A7EF-F5DBC076CC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FC5B7E-CB44-4D5F-9C2E-1E82AD1B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 =0.0035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3BEC2E-E362-488A-849E-D4FFFD11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49054"/>
            <a:ext cx="4829028" cy="2306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D0CFB0-83EE-4B5D-9019-406C9A6B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01" y="1332282"/>
            <a:ext cx="3435821" cy="2564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447299-7240-469E-8675-34BDB1A93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43" y="4408760"/>
            <a:ext cx="4000500" cy="714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D2FE81-CF3D-4CEB-B76F-8459811E8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243" y="5301006"/>
            <a:ext cx="3771900" cy="762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805627-0601-416B-925B-F2B7BBFF4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5110506"/>
            <a:ext cx="60293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957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51AD88-B601-4EDD-BF0C-825E96194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B9FEB1-E99E-493A-ACED-304B21F200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BC26B-77C6-4796-8B44-EFED9A1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 =0.03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A549F7-9309-41B8-8751-5FCF66D87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262" y="4587588"/>
            <a:ext cx="56769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360CDC-EEBA-4442-A993-5C7AC1B9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0" y="1587652"/>
            <a:ext cx="4801529" cy="3599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CB11B8-644B-46C9-AC8F-33DAE693F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587652"/>
            <a:ext cx="4486275" cy="1009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F80B06-471D-4113-8CEA-27701B53D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2" y="2971800"/>
            <a:ext cx="4876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8145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2ADBC-3B78-43F2-A1BC-789694E43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8F97FD-5947-47EB-A99D-E6A00CF3F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6BD377D-783C-483A-ACE5-7D6FD870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353485"/>
            <a:ext cx="11293597" cy="492443"/>
          </a:xfrm>
        </p:spPr>
        <p:txBody>
          <a:bodyPr/>
          <a:lstStyle/>
          <a:p>
            <a:r>
              <a:rPr lang="en-US" altLang="zh-CN" dirty="0"/>
              <a:t>Sim IQ offset=0.03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8994A6-6218-4F81-96D6-693B157A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198" y="1789472"/>
            <a:ext cx="3362325" cy="733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789D91-CC85-4CC8-AAE1-68945A59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98" y="3323030"/>
            <a:ext cx="4181475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82EB4E-A79D-41F3-B6A8-2EB1060A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198" y="4777202"/>
            <a:ext cx="6324600" cy="1133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7A5107-AE56-476F-9AD5-10034455A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1779593"/>
            <a:ext cx="4528152" cy="33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178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B0F166-CBC1-49B3-B831-123F7EA19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2915F2-642D-41FE-92B1-E9CC1188B2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DA3CF78-FF12-4493-BF69-BFA770D9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E90D0410-9AA9-485D-A956-49557BA09BE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6DE69C0C-D4E9-4070-9DB8-C405ADD8BD51}"/>
              </a:ext>
            </a:extLst>
          </p:cNvPr>
          <p:cNvSpPr txBox="1">
            <a:spLocks/>
          </p:cNvSpPr>
          <p:nvPr/>
        </p:nvSpPr>
        <p:spPr>
          <a:xfrm>
            <a:off x="428968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12;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4C21282-5F14-42F0-887B-FC939F631C0F}"/>
              </a:ext>
            </a:extLst>
          </p:cNvPr>
          <p:cNvSpPr txBox="1">
            <a:spLocks/>
          </p:cNvSpPr>
          <p:nvPr/>
        </p:nvSpPr>
        <p:spPr>
          <a:xfrm>
            <a:off x="8153400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10;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20759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76192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74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DAC_Nbits</a:t>
            </a:r>
            <a:r>
              <a:rPr lang="en-US" altLang="zh-CN" sz="2800" dirty="0"/>
              <a:t>=12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5C27D01-1DEE-4DDE-BDC2-5F8A2918C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0" t="11999" b="12255"/>
          <a:stretch/>
        </p:blipFill>
        <p:spPr>
          <a:xfrm>
            <a:off x="449201" y="1696334"/>
            <a:ext cx="2714407" cy="163418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5DCDEAC-160A-4657-AC11-1313F0D8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55" y="1387739"/>
            <a:ext cx="3749187" cy="206425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393B80F-A1CB-43D9-95D4-B597E524A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138" y="1387739"/>
            <a:ext cx="3749187" cy="194278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3BF56C6-9CF2-49C0-9AE1-6AE85D20BA5C}"/>
              </a:ext>
            </a:extLst>
          </p:cNvPr>
          <p:cNvSpPr txBox="1"/>
          <p:nvPr/>
        </p:nvSpPr>
        <p:spPr>
          <a:xfrm>
            <a:off x="1137927" y="2776524"/>
            <a:ext cx="21129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EVM:-48.434dB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:-47.231dB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AE402EC-4373-43B7-985E-55624CA8D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227"/>
          <a:stretch/>
        </p:blipFill>
        <p:spPr>
          <a:xfrm>
            <a:off x="449201" y="3498972"/>
            <a:ext cx="10182225" cy="46853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5D40977-B119-4158-AF62-48C11A1752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9" t="8333" r="6197" b="15513"/>
          <a:stretch/>
        </p:blipFill>
        <p:spPr>
          <a:xfrm>
            <a:off x="449201" y="4320957"/>
            <a:ext cx="2770232" cy="146008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01232A1-9C8A-4A1C-AD52-219615F09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385" y="4181674"/>
            <a:ext cx="2770232" cy="192331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B5485BA-86C0-483B-B36E-1E8FF2D42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1779" y="4135951"/>
            <a:ext cx="3908181" cy="1969302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4E5D3D3E-8831-407A-85C8-B3F0C0C34723}"/>
              </a:ext>
            </a:extLst>
          </p:cNvPr>
          <p:cNvSpPr txBox="1"/>
          <p:nvPr/>
        </p:nvSpPr>
        <p:spPr>
          <a:xfrm>
            <a:off x="1418584" y="5368405"/>
            <a:ext cx="237427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EVM:-48.813dB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:-47.094dB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4072B63-E121-44DE-B757-BAEBAE272C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5841"/>
          <a:stretch/>
        </p:blipFill>
        <p:spPr>
          <a:xfrm>
            <a:off x="504967" y="6080107"/>
            <a:ext cx="10506075" cy="49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624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C8F19B-708E-4C2B-AA06-0E53AA76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2327"/>
            <a:ext cx="5325739" cy="25159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AF1150-C53F-4E3C-976A-459ECCBA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32" y="4827679"/>
            <a:ext cx="5600700" cy="723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266C5D-49A8-40DE-8B82-ECE81095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132" y="4030849"/>
            <a:ext cx="5200650" cy="752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2C3AC2-A509-44ED-987C-3E9D5CC53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32" y="1334593"/>
            <a:ext cx="3543448" cy="26519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99E00F-3B17-42B1-BC2E-E9D79F1FB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5280521"/>
            <a:ext cx="5695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238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433CE8-FB9B-4A06-999A-6C48388F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418903"/>
            <a:ext cx="5646799" cy="27014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A31BDA-5F91-48D7-BEEE-347A2AD07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7" y="1335819"/>
            <a:ext cx="3774710" cy="28676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A77A1-ACF0-4AD1-9FD4-EF26DA501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7" y="4409713"/>
            <a:ext cx="3590925" cy="666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49010B-88C0-435E-85EE-6403D04F1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617" y="5282748"/>
            <a:ext cx="3524250" cy="590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503CA9A-6172-4436-A004-E01FBCCAA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59" y="5184950"/>
            <a:ext cx="6057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431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B7B2C-AE40-4E84-B71D-07B2E25B67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5B4E76-8B1E-493E-9F86-1CF4AF7E1F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5D4F0B-9CB2-4B11-9A46-1F009F64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24D4C6-34B8-4420-AC51-F389DF6C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203" y="1462485"/>
            <a:ext cx="3240786" cy="24253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2FE8D7-C509-435A-A7F6-6DFD0F31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1494129"/>
            <a:ext cx="4369002" cy="20786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13B189-7B0D-4B71-AF56-FE72964F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597" y="4579225"/>
            <a:ext cx="5105400" cy="771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4B4F8C-8676-463C-94E4-A4A5EA0C2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597" y="5478446"/>
            <a:ext cx="4248150" cy="857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EC7894-3E91-4E90-9767-44035D165B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919"/>
          <a:stretch/>
        </p:blipFill>
        <p:spPr>
          <a:xfrm>
            <a:off x="449201" y="4522458"/>
            <a:ext cx="52006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0654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DC874-75EB-4D0A-8B8A-D6B4C3BF0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BE9F42-89D8-4451-8709-A130F2405B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CF9C54-B32C-4597-AB75-BF893F62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265BA2-6F58-484F-BA84-7747BDBA1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599900" cy="219060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74A9E2E-E30A-4B2D-912B-DF7DFEF8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42859"/>
            <a:ext cx="6305550" cy="1019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3096F-A05F-4506-98AC-0B79EA6F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901" y="1370281"/>
            <a:ext cx="3762168" cy="28434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70BB90-7673-4F81-8908-25C424112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535" y="4408709"/>
            <a:ext cx="4152900" cy="752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0D5077-3960-4C7B-A661-17CDAACF6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35" y="5363434"/>
            <a:ext cx="34385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756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AB01FC-8645-4D5C-9869-AD7197D8B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CFA209-519C-451D-A4FE-48D5E103D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02DB1F-95B4-43B8-A5D5-45CEB193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D98531-80E1-48B2-85B8-E72B7F5AD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843338" cy="1833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E366FE-E94F-4281-9FD9-F71043D2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02" y="1370282"/>
            <a:ext cx="4114800" cy="30887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7834A1-715D-4AED-A2E5-D6F9E8E0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202" y="4463721"/>
            <a:ext cx="4267200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9C52E1-2DAF-4F71-A655-830D26B8E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202" y="5247201"/>
            <a:ext cx="4895850" cy="866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F67B56-6076-4D17-84A1-2F196F669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3748636"/>
            <a:ext cx="55816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2554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A0704-41DF-4EEA-B21E-28C35F6B2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8AB5C-8751-4F92-A524-9737CBB8DB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249031D-C148-49C9-8B8D-F946F0D8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091908-FD80-48DE-9185-26DEAAD6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938146" cy="1895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618F33-B93E-4481-9CC8-D65F6DF8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84068"/>
            <a:ext cx="6334125" cy="121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6E3FCD-DACA-430F-AF44-5593402F8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7990"/>
            <a:ext cx="3845106" cy="28825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77A4FB-57D6-48EE-A9A7-EDC14AFEE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896" y="4509279"/>
            <a:ext cx="3552825" cy="619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97808-2C00-4EDC-9C6F-6C2582EE8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1896" y="5400010"/>
            <a:ext cx="4076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379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FA99E0-B6EA-4CEF-8A11-908A6B828A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3213" y="1793770"/>
            <a:ext cx="3915409" cy="4479059"/>
          </a:xfrm>
        </p:spPr>
        <p:txBody>
          <a:bodyPr/>
          <a:lstStyle/>
          <a:p>
            <a:r>
              <a:rPr lang="en-US" altLang="zh-CN" dirty="0"/>
              <a:t>Origin Para: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8B132A-63F5-438B-9B3C-EB6B5C36C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8A8ABA-82FA-46A5-B1F6-CEC3C3AB56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@Keysight T</a:t>
            </a:r>
            <a:r>
              <a:rPr lang="en-US" altLang="zh-CN" dirty="0"/>
              <a:t>echnologies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366445F-235A-4407-8355-3FA8A6BB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Combine </a:t>
            </a:r>
            <a:r>
              <a:rPr lang="en-US" altLang="zh-CN" dirty="0" err="1"/>
              <a:t>RFImp</a:t>
            </a:r>
            <a:r>
              <a:rPr lang="en-US" altLang="zh-CN" dirty="0"/>
              <a:t> 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EE93CF2-7452-40EF-8B54-4E1BD71E8CDD}"/>
              </a:ext>
            </a:extLst>
          </p:cNvPr>
          <p:cNvSpPr txBox="1">
            <a:spLocks/>
          </p:cNvSpPr>
          <p:nvPr/>
        </p:nvSpPr>
        <p:spPr>
          <a:xfrm>
            <a:off x="8477199" y="1793770"/>
            <a:ext cx="3714801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 10dB: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10;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10;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-87.133, 1000, -96.072, 1e4, 108.607];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95332CE-CE9F-4837-B931-B59CE9EF10F4}"/>
              </a:ext>
            </a:extLst>
          </p:cNvPr>
          <p:cNvSpPr txBox="1">
            <a:spLocks/>
          </p:cNvSpPr>
          <p:nvPr/>
        </p:nvSpPr>
        <p:spPr>
          <a:xfrm>
            <a:off x="4542005" y="1793771"/>
            <a:ext cx="3915409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 5dB: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12;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5;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-92.133, 1000, -101.072, 1e4, -113.607];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0.01;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0.0011;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7128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Combine </a:t>
            </a:r>
            <a:r>
              <a:rPr lang="en-US" altLang="zh-CN" dirty="0" err="1"/>
              <a:t>RFImp</a:t>
            </a:r>
            <a:r>
              <a:rPr lang="en-US" altLang="zh-CN" dirty="0"/>
              <a:t> 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76317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-3.104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0654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 dirty="0"/>
              <a:t>Origin Para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C8F19B-708E-4C2B-AA06-0E53AA76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2327"/>
            <a:ext cx="5325739" cy="25159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AF1150-C53F-4E3C-976A-459ECCBA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32" y="4827679"/>
            <a:ext cx="5600700" cy="723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266C5D-49A8-40DE-8B82-ECE81095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132" y="4030849"/>
            <a:ext cx="5200650" cy="752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2C3AC2-A509-44ED-987C-3E9D5CC53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32" y="1334593"/>
            <a:ext cx="3543448" cy="26519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99E00F-3B17-42B1-BC2E-E9D79F1FB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5280521"/>
            <a:ext cx="5695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0058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 dirty="0"/>
              <a:t>Origin Para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433CE8-FB9B-4A06-999A-6C48388F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418903"/>
            <a:ext cx="5646799" cy="27014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A31BDA-5F91-48D7-BEEE-347A2AD07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7" y="1335819"/>
            <a:ext cx="3774710" cy="28676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A77A1-ACF0-4AD1-9FD4-EF26DA501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7" y="4409713"/>
            <a:ext cx="3590925" cy="666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49010B-88C0-435E-85EE-6403D04F1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617" y="5282748"/>
            <a:ext cx="3524250" cy="590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503CA9A-6172-4436-A004-E01FBCCAA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420487"/>
            <a:ext cx="6057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D08D56-A60B-4514-B92D-DD8E8B6AC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224342-FC26-43EE-B393-1962832434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AE37F12-C0CB-4FB0-BBD7-3AEE7CC6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SV SEM: </a:t>
            </a:r>
            <a:r>
              <a:rPr lang="en-US" altLang="zh-CN" dirty="0" err="1"/>
              <a:t>DAC_Nbits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F10710B-93A9-4AC3-9545-18EE84700B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36742" y="1641734"/>
            <a:ext cx="8076378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892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B1F495-31A2-4DF5-857A-C69539DDF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94F312-58DA-426A-A050-138E932A15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BF132F5-9DB8-4880-9150-13B5BE86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BB07D9-F161-4CCF-AE4A-40B4227B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280878" cy="1558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63B51A-C754-487B-8EDF-D0B6793A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555967"/>
            <a:ext cx="5743575" cy="971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DB6810-3B47-4E86-832C-8642905EB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47" y="1370282"/>
            <a:ext cx="3491551" cy="2616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C442BB-4022-4C05-9B47-BE593E3C9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147" y="4454999"/>
            <a:ext cx="4324350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AE4B3F-D96C-41D0-A998-32FC0FEA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147" y="5479723"/>
            <a:ext cx="49530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3145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EA5A9F-16FB-41AA-BDF2-C8399F55D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0E9966-7A8B-4B52-959D-CF1056EFC9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F185A21-EA28-4DE8-8EF1-D0A0911D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11A858-6C6C-40B0-9000-40495D46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41" y="1370282"/>
            <a:ext cx="3589059" cy="17126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0BD4DB-4932-4247-96D0-5561FA2A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97817"/>
            <a:ext cx="6124575" cy="962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E87176-D112-4215-84CB-2127FA70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264" y="3869204"/>
            <a:ext cx="3790950" cy="657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5D6A37-697C-4CEA-BBCC-2C3DB4D0F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264" y="4846307"/>
            <a:ext cx="4162425" cy="63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197833-63AC-425D-AF00-E5C84A14A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452" y="1463679"/>
            <a:ext cx="3133430" cy="23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4341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D39E1-5E9F-4381-816D-2CDF8565B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948F9-A16E-4DE2-A6E7-6219CE86CB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ACD3C50-6D5B-456A-911C-2A58EE95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47D486-D81F-476A-A706-09C945F17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70581"/>
            <a:ext cx="2877433" cy="13746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4B6D7D-CBAD-405F-9BF8-9411633F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19046"/>
            <a:ext cx="5562600" cy="942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7EA16B-CDAD-4D4A-9257-02BA8C5DB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416" y="1400253"/>
            <a:ext cx="3265013" cy="24699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05AB75-E175-46CC-8585-F1A1C4113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66" y="4019058"/>
            <a:ext cx="4886325" cy="74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EB85A7-AE9C-4DCA-B0E7-AB5434B1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466" y="4943980"/>
            <a:ext cx="42291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5734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3238-6D52-4460-AD36-9DC2CD107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447E27-59E7-4A7C-BA12-F707B59FBB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5FFBAAB-83E1-45EE-964A-586343A4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F36BAF-8337-4887-B519-A2AFE571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1"/>
            <a:ext cx="3717563" cy="17876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EA8CD7-0AD1-4FC1-8DDA-08FF3DF7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0" y="4459019"/>
            <a:ext cx="6181725" cy="1028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EF0E31-7B7C-40FF-BBF1-696E7A73B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7" y="1485694"/>
            <a:ext cx="3321868" cy="24935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D800F6-C66F-43F4-B2F7-D4D38E093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887" y="4459019"/>
            <a:ext cx="4238625" cy="647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978D37-88E1-4513-8968-CD75578B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887" y="5234083"/>
            <a:ext cx="35718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618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A4D296-1687-4A1C-9FF8-D21C5BEBD4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80" y="1641373"/>
            <a:ext cx="5951220" cy="4479059"/>
          </a:xfrm>
        </p:spPr>
        <p:txBody>
          <a:bodyPr/>
          <a:lstStyle/>
          <a:p>
            <a:r>
              <a:rPr lang="zh-CN" altLang="en-US" dirty="0"/>
              <a:t>仪表参数：</a:t>
            </a:r>
            <a:endParaRPr lang="en-US" altLang="zh-CN" dirty="0"/>
          </a:p>
          <a:p>
            <a:r>
              <a:rPr lang="en-US" altLang="zh-CN" dirty="0"/>
              <a:t>Power out=15dBm</a:t>
            </a:r>
          </a:p>
          <a:p>
            <a:r>
              <a:rPr lang="en-US" altLang="zh-CN" dirty="0"/>
              <a:t>Density=-156.3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=0.00002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=[100 -98.57 1e3 -107.56 1e4 -121.67]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C7CE0-7C89-418B-8902-FF3B4D683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5DE60-5D92-4B63-883A-9DD23F2AD2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B3BE29-45D3-445D-9967-13B9752C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OTA Test Para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671FC0E-151A-422E-B670-E2E7AB3C4D86}"/>
              </a:ext>
            </a:extLst>
          </p:cNvPr>
          <p:cNvSpPr txBox="1">
            <a:spLocks/>
          </p:cNvSpPr>
          <p:nvPr/>
        </p:nvSpPr>
        <p:spPr>
          <a:xfrm>
            <a:off x="6240780" y="1641372"/>
            <a:ext cx="595122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Imp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测试参数：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 panose="02010609060101010101" pitchFamily="49" charset="-122"/>
              </a:rPr>
              <a:t>Power out=15dBm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Density=-156.3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=[100 -88.57 1e3 -97.56 1e4 -111.67]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=5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Length=1.1m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 panose="02010609060101010101" pitchFamily="49" charset="-122"/>
              </a:rPr>
              <a:t>Pathloss=-46dBm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91390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5B3E6D-F1B5-4D61-AD99-C33E2771D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150501-746C-43A1-9835-6E9D79CA37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99ED6D3-A51E-4CCC-94E8-22CBE18B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OTA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C7C2642-4E54-45A7-A49D-D59EE10AD4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640" y="1940560"/>
          <a:ext cx="11293597" cy="2623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221">
                  <a:extLst>
                    <a:ext uri="{9D8B030D-6E8A-4147-A177-3AD203B41FA5}">
                      <a16:colId xmlns:a16="http://schemas.microsoft.com/office/drawing/2014/main" val="3584553679"/>
                    </a:ext>
                  </a:extLst>
                </a:gridCol>
                <a:gridCol w="1832659">
                  <a:extLst>
                    <a:ext uri="{9D8B030D-6E8A-4147-A177-3AD203B41FA5}">
                      <a16:colId xmlns:a16="http://schemas.microsoft.com/office/drawing/2014/main" val="1476955557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66438393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93981553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70663938"/>
                    </a:ext>
                  </a:extLst>
                </a:gridCol>
                <a:gridCol w="2342637">
                  <a:extLst>
                    <a:ext uri="{9D8B030D-6E8A-4147-A177-3AD203B41FA5}">
                      <a16:colId xmlns:a16="http://schemas.microsoft.com/office/drawing/2014/main" val="1217713145"/>
                    </a:ext>
                  </a:extLst>
                </a:gridCol>
              </a:tblGrid>
              <a:tr h="792927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Intermodulation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13350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900376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-2.264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-2.133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15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51033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9BCFBA-F1FD-4E5E-9811-759D1B978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631EED-B1EE-4D52-B366-002DE9CC7B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455F1B-70A0-4AF1-AB43-811B8565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Intermodulation OTA Test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9CF4D7-42BA-4C42-AAE1-86F3B180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433" y="4283004"/>
            <a:ext cx="4219575" cy="76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34E2D9-D5C8-4176-B665-366859C1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777" y="5184970"/>
            <a:ext cx="4800600" cy="752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3612D3-D5DC-4200-A20F-64838BBF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1573460"/>
            <a:ext cx="4674884" cy="23279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86F8C7-9442-4961-A197-B0183020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773" y="1573472"/>
            <a:ext cx="3391653" cy="25869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3AC8C8-A49C-4F99-8D12-C8AD7F145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42055"/>
            <a:ext cx="6467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6793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CE7291-143D-47C4-9B5C-E3AFE7C04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92B1A8-324B-415F-8F2B-06BA9BAB18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3DF444F-7AAC-4648-B953-89DD5E60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Ideal Intermodulation</a:t>
            </a:r>
            <a:endParaRPr lang="zh-CN" altLang="en-US" dirty="0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EB6F5E01-19DB-486C-BA39-BD9620C4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493190"/>
            <a:ext cx="4183307" cy="20831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0C3C21-8D32-4FB5-A9C6-5B2D62EAC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405" y="1513301"/>
            <a:ext cx="3124835" cy="23787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F3221D-8C2A-440A-AC4F-B9081DCFC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62" y="4451072"/>
            <a:ext cx="3905250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F06974-9B04-4381-ACBD-7C8C04EC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262" y="5453253"/>
            <a:ext cx="4819650" cy="8286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741747-0A9C-4343-B5B0-C35F6D9CCB5D}"/>
              </a:ext>
            </a:extLst>
          </p:cNvPr>
          <p:cNvSpPr txBox="1"/>
          <p:nvPr/>
        </p:nvSpPr>
        <p:spPr>
          <a:xfrm>
            <a:off x="9286240" y="2283022"/>
            <a:ext cx="227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Density=156.3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offset=0.00002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B93AC9-D0FE-43F2-AE19-B39B94DC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2" y="4379969"/>
            <a:ext cx="64960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3260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B7E834-E71D-4109-99E4-35EAAC947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7146B2-F2E7-464F-BDBB-23808BD210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251F5AD-488A-4B07-8BEE-865ECF09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</a:t>
            </a:r>
            <a:r>
              <a:rPr lang="en-US" altLang="zh-CN" dirty="0" err="1"/>
              <a:t>RFImp</a:t>
            </a:r>
            <a:r>
              <a:rPr lang="en-US" altLang="zh-CN" dirty="0"/>
              <a:t> Intermodulation Test</a:t>
            </a:r>
            <a:endParaRPr lang="zh-CN" altLang="en-US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091FFD97-5FEA-4DFE-BA7F-EF196BA15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78624"/>
            <a:ext cx="4390350" cy="2177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889CE1-38D1-46B3-ABE9-A6B02455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233" y="1478624"/>
            <a:ext cx="3565208" cy="2710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A4441A-B414-42DC-94D4-1A1CFD88F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45" y="4600641"/>
            <a:ext cx="5314950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91EBD6-1107-4296-907D-7BA048E6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45" y="5348855"/>
            <a:ext cx="4438650" cy="847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03FBB0-51FA-4A4E-BB89-7E9DAA925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56" y="4500032"/>
            <a:ext cx="552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2671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E41A0F-9D69-4D88-8EA7-0301192667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D7137A-BA23-4EC9-A4F1-50BFB10A93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DA4C3B2-C148-4F62-BF5B-4EB1BE9D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</a:t>
            </a:r>
            <a:r>
              <a:rPr lang="en-US" altLang="zh-CN" dirty="0" err="1"/>
              <a:t>RFImp</a:t>
            </a:r>
            <a:r>
              <a:rPr lang="en-US" altLang="zh-CN" dirty="0"/>
              <a:t> Intermodulation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C6403A-E282-42E9-874A-8B7F38126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11" y="1314509"/>
            <a:ext cx="3837178" cy="2921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9A3C7-BF19-4C5F-90EE-D42685EA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91" y="4470890"/>
            <a:ext cx="4362450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D4A108-7EB8-4950-BD55-D3C71818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948" y="5270975"/>
            <a:ext cx="3819525" cy="771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0EB0B8-67AA-41A2-ADAE-87246EE1E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8" y="1575547"/>
            <a:ext cx="4846002" cy="24053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586CFE-01A9-49E6-9370-D48F7EACF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80400"/>
            <a:ext cx="64103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5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DAC_Nbits</a:t>
            </a:r>
            <a:r>
              <a:rPr lang="en-US" altLang="zh-CN" sz="2800" dirty="0"/>
              <a:t>=10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406AA3-6E8D-444E-B67B-BA1F8A51C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06" b="8867"/>
          <a:stretch/>
        </p:blipFill>
        <p:spPr>
          <a:xfrm>
            <a:off x="449201" y="1572808"/>
            <a:ext cx="2765339" cy="173266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8B62E0F-D1BD-467F-ACEB-524A6F416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9" y="1414176"/>
            <a:ext cx="3350969" cy="18632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A5C939F-8666-4F61-A9BB-386AA534C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456" y="1372361"/>
            <a:ext cx="3655062" cy="1815234"/>
          </a:xfrm>
          <a:prstGeom prst="rect">
            <a:avLst/>
          </a:prstGeom>
        </p:spPr>
      </p:pic>
      <p:sp>
        <p:nvSpPr>
          <p:cNvPr id="25" name="文本框 1">
            <a:extLst>
              <a:ext uri="{FF2B5EF4-FFF2-40B4-BE49-F238E27FC236}">
                <a16:creationId xmlns:a16="http://schemas.microsoft.com/office/drawing/2014/main" id="{D6BD88EF-E8BD-49FF-8993-8C29D4725678}"/>
              </a:ext>
            </a:extLst>
          </p:cNvPr>
          <p:cNvSpPr txBox="1"/>
          <p:nvPr/>
        </p:nvSpPr>
        <p:spPr>
          <a:xfrm>
            <a:off x="1272922" y="2707218"/>
            <a:ext cx="24138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EVM:-48.299dB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:-47.494dB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EF464AA-1951-4E21-8B15-0C5B2ACD7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622"/>
          <a:stretch/>
        </p:blipFill>
        <p:spPr>
          <a:xfrm>
            <a:off x="449201" y="3392176"/>
            <a:ext cx="10572750" cy="49244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BF672BF-E6CF-4DC6-AB2C-A89490A3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38242"/>
            <a:ext cx="2803357" cy="149015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F64C047-662A-43D7-9167-E24AC5168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1001" y="4246348"/>
            <a:ext cx="2285177" cy="17335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6B5216E-47ED-4E0F-9829-7A7C01D60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725" y="4128469"/>
            <a:ext cx="3647329" cy="1921824"/>
          </a:xfrm>
          <a:prstGeom prst="rect">
            <a:avLst/>
          </a:prstGeom>
        </p:spPr>
      </p:pic>
      <p:sp>
        <p:nvSpPr>
          <p:cNvPr id="38" name="文本框 1">
            <a:extLst>
              <a:ext uri="{FF2B5EF4-FFF2-40B4-BE49-F238E27FC236}">
                <a16:creationId xmlns:a16="http://schemas.microsoft.com/office/drawing/2014/main" id="{9685C64B-418E-4BCF-8981-A7DA213ECCBA}"/>
              </a:ext>
            </a:extLst>
          </p:cNvPr>
          <p:cNvSpPr txBox="1"/>
          <p:nvPr/>
        </p:nvSpPr>
        <p:spPr>
          <a:xfrm>
            <a:off x="1293851" y="5319150"/>
            <a:ext cx="27118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EVM:-49.204dB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:-47.121dB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A7B3674-C342-4292-9CE2-82A6AC4AB6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328"/>
          <a:stretch/>
        </p:blipFill>
        <p:spPr>
          <a:xfrm>
            <a:off x="601601" y="6126033"/>
            <a:ext cx="10267950" cy="4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2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3715D4-FE29-4858-857D-74314C14B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08CD98-4974-4FCD-9843-26316C1448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CEE7643-36CB-40E8-B912-F9CE2F65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SV SEM: </a:t>
            </a:r>
            <a:r>
              <a:rPr lang="en-US" altLang="zh-CN" dirty="0" err="1"/>
              <a:t>DAC_Nbits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1DE332B-6013-41C4-BFBA-8E69B4BA734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51257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7C03-00A3-44CF-A4FC-1406AF3891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9227E-36A6-4A48-9376-AD8D4EC270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40E2DF-C62F-4B53-873C-93B139CA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</a:t>
            </a:r>
            <a:r>
              <a:rPr lang="zh-CN" altLang="en-US" dirty="0"/>
              <a:t>结合</a:t>
            </a:r>
            <a:r>
              <a:rPr lang="en-US" altLang="zh-CN" dirty="0"/>
              <a:t>VXT-II </a:t>
            </a:r>
            <a:r>
              <a:rPr lang="zh-CN" altLang="en-US" dirty="0"/>
              <a:t>发射端指标测试验证流程图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5256B14-EB59-43D5-92EE-05CCB41C2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67" y="16497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A813548D-C8BE-48F1-826E-231C0946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785" y="2237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" name="Rectangle 57">
            <a:extLst>
              <a:ext uri="{FF2B5EF4-FFF2-40B4-BE49-F238E27FC236}">
                <a16:creationId xmlns:a16="http://schemas.microsoft.com/office/drawing/2014/main" id="{E586389C-5CB3-43E9-B6B0-8D5776AD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62" y="20782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6DCCDCB-1695-475B-B331-37F93FDC7174}"/>
              </a:ext>
            </a:extLst>
          </p:cNvPr>
          <p:cNvGrpSpPr/>
          <p:nvPr/>
        </p:nvGrpSpPr>
        <p:grpSpPr>
          <a:xfrm>
            <a:off x="392339" y="1390708"/>
            <a:ext cx="11366256" cy="1164724"/>
            <a:chOff x="248129" y="3377634"/>
            <a:chExt cx="11366256" cy="950199"/>
          </a:xfrm>
        </p:grpSpPr>
        <p:sp>
          <p:nvSpPr>
            <p:cNvPr id="58" name="Rectangle 17">
              <a:extLst>
                <a:ext uri="{FF2B5EF4-FFF2-40B4-BE49-F238E27FC236}">
                  <a16:creationId xmlns:a16="http://schemas.microsoft.com/office/drawing/2014/main" id="{4B050C89-46EF-41C1-96ED-CB4E2727C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29" y="3438518"/>
              <a:ext cx="1129931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SV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产生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5G NR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SISO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理想基带信号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68F7A700-4B86-49F4-97C9-720F40052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127" y="3414127"/>
              <a:ext cx="903492" cy="8443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Tx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射频器件非理想因素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id="{64195E25-D6E8-4609-B12C-CEEF41D2B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982" y="3423453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下载到</a:t>
              </a:r>
              <a:r>
                <a:rPr lang="en-US" altLang="zh-CN" sz="1000" dirty="0">
                  <a:latin typeface="Arial" panose="020B0604020202020204" pitchFamily="34" charset="0"/>
                  <a:cs typeface="SimSun" panose="02010600030101010101" pitchFamily="2" charset="-122"/>
                </a:rPr>
                <a:t>VXT-||</a:t>
              </a:r>
              <a:r>
                <a:rPr lang="zh-CN" altLang="en-US" sz="1000" dirty="0">
                  <a:latin typeface="Arial" panose="020B0604020202020204" pitchFamily="34" charset="0"/>
                  <a:cs typeface="SimSun" panose="02010600030101010101" pitchFamily="2" charset="-122"/>
                </a:rPr>
                <a:t>原型机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AutoShape 13">
              <a:extLst>
                <a:ext uri="{FF2B5EF4-FFF2-40B4-BE49-F238E27FC236}">
                  <a16:creationId xmlns:a16="http://schemas.microsoft.com/office/drawing/2014/main" id="{34512681-2123-4025-863E-0D28BFF73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3172" y="3866795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utoShape 12">
              <a:extLst>
                <a:ext uri="{FF2B5EF4-FFF2-40B4-BE49-F238E27FC236}">
                  <a16:creationId xmlns:a16="http://schemas.microsoft.com/office/drawing/2014/main" id="{829E2BDB-412D-431F-B4CC-C1C41D76D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0623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AutoShape 11">
              <a:extLst>
                <a:ext uri="{FF2B5EF4-FFF2-40B4-BE49-F238E27FC236}">
                  <a16:creationId xmlns:a16="http://schemas.microsoft.com/office/drawing/2014/main" id="{C15EF228-1457-4F4A-BC8E-D3F78D184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1974" y="3851013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B9769ABC-B55C-4A0A-8BD0-5242C6548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684" y="3431345"/>
              <a:ext cx="1089172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需带入用户天线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C87553F8-1C10-4B50-A08E-0E80E0385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45" y="3414127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需要经过暗室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AutoShape 6">
              <a:extLst>
                <a:ext uri="{FF2B5EF4-FFF2-40B4-BE49-F238E27FC236}">
                  <a16:creationId xmlns:a16="http://schemas.microsoft.com/office/drawing/2014/main" id="{786652EF-C516-46C3-A98E-8FBE56650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325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AutoShape 11">
              <a:extLst>
                <a:ext uri="{FF2B5EF4-FFF2-40B4-BE49-F238E27FC236}">
                  <a16:creationId xmlns:a16="http://schemas.microsoft.com/office/drawing/2014/main" id="{1996E7C9-5161-4A03-9CCC-CDE21D12F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389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F4B5EADC-DE3D-43B2-B2C5-E4A9B73FE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8025" y="3406671"/>
              <a:ext cx="963121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测试需经过暗室接收天线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AutoShape 11">
              <a:extLst>
                <a:ext uri="{FF2B5EF4-FFF2-40B4-BE49-F238E27FC236}">
                  <a16:creationId xmlns:a16="http://schemas.microsoft.com/office/drawing/2014/main" id="{EE04E391-AE45-4252-8A06-7D3817575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6908" y="3804616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F860FC89-0B88-49B9-AD6C-DC4E70A1F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711" y="3401088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VXT-|| 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原型机收端接收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AutoShape 11">
              <a:extLst>
                <a:ext uri="{FF2B5EF4-FFF2-40B4-BE49-F238E27FC236}">
                  <a16:creationId xmlns:a16="http://schemas.microsoft.com/office/drawing/2014/main" id="{C4BA09BF-F9BC-4838-8B49-3DFE8771A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0178" y="3792419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F2A2397-6A1B-4567-8276-A7DB7FD5B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4932" y="3401088"/>
              <a:ext cx="1003879" cy="7826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latin typeface="Arial" panose="020B0604020202020204" pitchFamily="34" charset="0"/>
                  <a:cs typeface="SimSun" panose="02010600030101010101" pitchFamily="2" charset="-122"/>
                </a:rPr>
                <a:t>VSA</a:t>
              </a:r>
              <a:r>
                <a:rPr lang="zh-CN" altLang="en-US" sz="1000" dirty="0">
                  <a:latin typeface="Arial" panose="020B0604020202020204" pitchFamily="34" charset="0"/>
                  <a:cs typeface="SimSun" panose="02010600030101010101" pitchFamily="2" charset="-122"/>
                </a:rPr>
                <a:t>将信号送回到</a:t>
              </a:r>
              <a:r>
                <a:rPr lang="en-US" altLang="zh-CN" sz="1000" dirty="0" err="1">
                  <a:latin typeface="Arial" panose="020B0604020202020204" pitchFamily="34" charset="0"/>
                  <a:cs typeface="SimSun" panose="02010600030101010101" pitchFamily="2" charset="-122"/>
                </a:rPr>
                <a:t>SystemVue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73" name="AutoShape 12">
              <a:extLst>
                <a:ext uri="{FF2B5EF4-FFF2-40B4-BE49-F238E27FC236}">
                  <a16:creationId xmlns:a16="http://schemas.microsoft.com/office/drawing/2014/main" id="{05D54CAC-E027-4C4E-8FCB-7FBF59369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8811" y="378573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4">
              <a:extLst>
                <a:ext uri="{FF2B5EF4-FFF2-40B4-BE49-F238E27FC236}">
                  <a16:creationId xmlns:a16="http://schemas.microsoft.com/office/drawing/2014/main" id="{08367479-BB21-462C-867F-7B0E39287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4737" y="3403151"/>
              <a:ext cx="1003879" cy="7826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cs typeface="SimSun" panose="02010600030101010101" pitchFamily="2" charset="-122"/>
                </a:rPr>
                <a:t>测量基站发射端指标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76" name="AutoShape 12">
              <a:extLst>
                <a:ext uri="{FF2B5EF4-FFF2-40B4-BE49-F238E27FC236}">
                  <a16:creationId xmlns:a16="http://schemas.microsoft.com/office/drawing/2014/main" id="{B189F6EE-DB6D-438F-90FA-096B19C54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9631" y="3768965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48CB1F-1C7C-4FB9-B266-565F025216AD}"/>
                </a:ext>
              </a:extLst>
            </p:cNvPr>
            <p:cNvSpPr/>
            <p:nvPr/>
          </p:nvSpPr>
          <p:spPr>
            <a:xfrm>
              <a:off x="251199" y="3377634"/>
              <a:ext cx="11363186" cy="9501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</p:grpSp>
      <p:sp>
        <p:nvSpPr>
          <p:cNvPr id="83" name="箭头: 下 82">
            <a:extLst>
              <a:ext uri="{FF2B5EF4-FFF2-40B4-BE49-F238E27FC236}">
                <a16:creationId xmlns:a16="http://schemas.microsoft.com/office/drawing/2014/main" id="{CBF249BE-0173-4BCA-BF63-8634E456C3A5}"/>
              </a:ext>
            </a:extLst>
          </p:cNvPr>
          <p:cNvSpPr/>
          <p:nvPr/>
        </p:nvSpPr>
        <p:spPr>
          <a:xfrm>
            <a:off x="2024539" y="2514037"/>
            <a:ext cx="335164" cy="50413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CD0C19D3-9E27-43A3-AAFF-B10A745AFC57}"/>
              </a:ext>
            </a:extLst>
          </p:cNvPr>
          <p:cNvGrpSpPr/>
          <p:nvPr/>
        </p:nvGrpSpPr>
        <p:grpSpPr>
          <a:xfrm>
            <a:off x="392339" y="3070638"/>
            <a:ext cx="7974291" cy="3111710"/>
            <a:chOff x="370567" y="2668575"/>
            <a:chExt cx="7974291" cy="3111710"/>
          </a:xfrm>
        </p:grpSpPr>
        <p:sp>
          <p:nvSpPr>
            <p:cNvPr id="85" name="Rectangle 17">
              <a:extLst>
                <a:ext uri="{FF2B5EF4-FFF2-40B4-BE49-F238E27FC236}">
                  <a16:creationId xmlns:a16="http://schemas.microsoft.com/office/drawing/2014/main" id="{685E7240-8987-42A0-8767-E815F66A1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89" y="4215165"/>
              <a:ext cx="1129931" cy="6290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5G NR</a:t>
              </a:r>
              <a:r>
                <a:rPr kumimoji="0" lang="zh-CN" altLang="en-US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SISO Ideal Signal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16">
              <a:extLst>
                <a:ext uri="{FF2B5EF4-FFF2-40B4-BE49-F238E27FC236}">
                  <a16:creationId xmlns:a16="http://schemas.microsoft.com/office/drawing/2014/main" id="{FCE97332-9A9E-497A-9958-3C27EBDC5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4650" y="4225335"/>
              <a:ext cx="715826" cy="6534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DAC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15">
              <a:extLst>
                <a:ext uri="{FF2B5EF4-FFF2-40B4-BE49-F238E27FC236}">
                  <a16:creationId xmlns:a16="http://schemas.microsoft.com/office/drawing/2014/main" id="{A59D5E75-D2F8-48EA-8156-9F9C420D9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525" y="4245422"/>
              <a:ext cx="893997" cy="6290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Modulator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AutoShape 13">
              <a:extLst>
                <a:ext uri="{FF2B5EF4-FFF2-40B4-BE49-F238E27FC236}">
                  <a16:creationId xmlns:a16="http://schemas.microsoft.com/office/drawing/2014/main" id="{B4460E68-A77D-481F-91E7-D5E9F90E7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668" y="4591890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AutoShape 12">
              <a:extLst>
                <a:ext uri="{FF2B5EF4-FFF2-40B4-BE49-F238E27FC236}">
                  <a16:creationId xmlns:a16="http://schemas.microsoft.com/office/drawing/2014/main" id="{974657BB-8CA1-4261-B1D1-8E57D164A5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0476" y="4576108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AutoShape 11">
              <a:extLst>
                <a:ext uri="{FF2B5EF4-FFF2-40B4-BE49-F238E27FC236}">
                  <a16:creationId xmlns:a16="http://schemas.microsoft.com/office/drawing/2014/main" id="{DCCCE85F-ACF4-40BE-B163-40A9F957A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2512" y="4529226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AutoShape 6">
              <a:extLst>
                <a:ext uri="{FF2B5EF4-FFF2-40B4-BE49-F238E27FC236}">
                  <a16:creationId xmlns:a16="http://schemas.microsoft.com/office/drawing/2014/main" id="{7FF5C632-FD05-4B93-9388-8C3D9DE19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2959" y="4526715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AutoShape 11">
              <a:extLst>
                <a:ext uri="{FF2B5EF4-FFF2-40B4-BE49-F238E27FC236}">
                  <a16:creationId xmlns:a16="http://schemas.microsoft.com/office/drawing/2014/main" id="{7D2A0D1A-81D6-4D1E-8249-0F040258A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0548" y="4529963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">
              <a:extLst>
                <a:ext uri="{FF2B5EF4-FFF2-40B4-BE49-F238E27FC236}">
                  <a16:creationId xmlns:a16="http://schemas.microsoft.com/office/drawing/2014/main" id="{8E2FD5A9-84EF-43BD-9861-5987786CF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5302" y="4169614"/>
              <a:ext cx="681100" cy="7093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filter</a:t>
              </a:r>
              <a:endParaRPr kumimoji="0" lang="zh-CN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8C85F52-3954-4843-87A3-22A5A45EBEA3}"/>
                </a:ext>
              </a:extLst>
            </p:cNvPr>
            <p:cNvSpPr/>
            <p:nvPr/>
          </p:nvSpPr>
          <p:spPr>
            <a:xfrm>
              <a:off x="370567" y="2668575"/>
              <a:ext cx="7974291" cy="3111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FC48A902-BA42-42B4-9911-BAC55D286F74}"/>
                </a:ext>
              </a:extLst>
            </p:cNvPr>
            <p:cNvGrpSpPr/>
            <p:nvPr/>
          </p:nvGrpSpPr>
          <p:grpSpPr>
            <a:xfrm>
              <a:off x="2337931" y="3274213"/>
              <a:ext cx="945468" cy="786689"/>
              <a:chOff x="2477086" y="2595873"/>
              <a:chExt cx="903492" cy="819966"/>
            </a:xfrm>
          </p:grpSpPr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8B406A5B-39CC-4DDD-9FB0-0BD30A374C6C}"/>
                  </a:ext>
                </a:extLst>
              </p:cNvPr>
              <p:cNvSpPr/>
              <p:nvPr/>
            </p:nvSpPr>
            <p:spPr>
              <a:xfrm>
                <a:off x="2477086" y="2595873"/>
                <a:ext cx="903492" cy="81996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96C4886F-3C36-43F2-B795-B5D68EE1A7F0}"/>
                  </a:ext>
                </a:extLst>
              </p:cNvPr>
              <p:cNvSpPr txBox="1"/>
              <p:nvPr/>
            </p:nvSpPr>
            <p:spPr>
              <a:xfrm>
                <a:off x="2605426" y="2809187"/>
                <a:ext cx="646821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Oscillator</a:t>
                </a:r>
                <a:endParaRPr lang="zh-CN" alt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B334326-4360-471E-857B-A546241F76E8}"/>
                </a:ext>
              </a:extLst>
            </p:cNvPr>
            <p:cNvGrpSpPr/>
            <p:nvPr/>
          </p:nvGrpSpPr>
          <p:grpSpPr>
            <a:xfrm>
              <a:off x="4357234" y="4106504"/>
              <a:ext cx="903492" cy="819966"/>
              <a:chOff x="2477086" y="2595873"/>
              <a:chExt cx="903492" cy="819966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B635725E-591C-4074-9CBD-28EBE194C1A4}"/>
                  </a:ext>
                </a:extLst>
              </p:cNvPr>
              <p:cNvSpPr/>
              <p:nvPr/>
            </p:nvSpPr>
            <p:spPr>
              <a:xfrm>
                <a:off x="2477086" y="2595873"/>
                <a:ext cx="903492" cy="81996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961EDB2F-7CFD-4011-BE8A-54EB82B72E3D}"/>
                  </a:ext>
                </a:extLst>
              </p:cNvPr>
              <p:cNvSpPr txBox="1"/>
              <p:nvPr/>
            </p:nvSpPr>
            <p:spPr>
              <a:xfrm>
                <a:off x="2605426" y="2809187"/>
                <a:ext cx="646821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Mixer</a:t>
                </a:r>
                <a:endParaRPr lang="zh-CN" alt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cxnSp>
          <p:nvCxnSpPr>
            <p:cNvPr id="114" name="连接符: 肘形 113">
              <a:extLst>
                <a:ext uri="{FF2B5EF4-FFF2-40B4-BE49-F238E27FC236}">
                  <a16:creationId xmlns:a16="http://schemas.microsoft.com/office/drawing/2014/main" id="{8C8F1CEB-F419-40B6-8619-332536F60FAD}"/>
                </a:ext>
              </a:extLst>
            </p:cNvPr>
            <p:cNvCxnSpPr>
              <a:cxnSpLocks/>
              <a:stCxn id="104" idx="6"/>
              <a:endCxn id="87" idx="0"/>
            </p:cNvCxnSpPr>
            <p:nvPr/>
          </p:nvCxnSpPr>
          <p:spPr>
            <a:xfrm>
              <a:off x="3283399" y="3667558"/>
              <a:ext cx="253125" cy="57786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C3473522-4B80-4E37-A662-4EC7CE6E3BBE}"/>
                </a:ext>
              </a:extLst>
            </p:cNvPr>
            <p:cNvGrpSpPr/>
            <p:nvPr/>
          </p:nvGrpSpPr>
          <p:grpSpPr>
            <a:xfrm>
              <a:off x="3645686" y="3343198"/>
              <a:ext cx="945468" cy="786689"/>
              <a:chOff x="2477086" y="2595873"/>
              <a:chExt cx="903492" cy="819966"/>
            </a:xfrm>
          </p:grpSpPr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C0418EB4-6B97-4B6F-A261-327DB32C24AA}"/>
                  </a:ext>
                </a:extLst>
              </p:cNvPr>
              <p:cNvSpPr/>
              <p:nvPr/>
            </p:nvSpPr>
            <p:spPr>
              <a:xfrm>
                <a:off x="2477086" y="2595873"/>
                <a:ext cx="903492" cy="81996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E888961E-B9CD-4E5B-9B96-59840DF62E9B}"/>
                  </a:ext>
                </a:extLst>
              </p:cNvPr>
              <p:cNvSpPr txBox="1"/>
              <p:nvPr/>
            </p:nvSpPr>
            <p:spPr>
              <a:xfrm>
                <a:off x="2605426" y="2809187"/>
                <a:ext cx="646821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Oscillator</a:t>
                </a:r>
                <a:endParaRPr lang="zh-CN" alt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cxnSp>
          <p:nvCxnSpPr>
            <p:cNvPr id="119" name="连接符: 肘形 118">
              <a:extLst>
                <a:ext uri="{FF2B5EF4-FFF2-40B4-BE49-F238E27FC236}">
                  <a16:creationId xmlns:a16="http://schemas.microsoft.com/office/drawing/2014/main" id="{5E4A9563-427D-49B5-975B-B1B0805F672A}"/>
                </a:ext>
              </a:extLst>
            </p:cNvPr>
            <p:cNvCxnSpPr>
              <a:stCxn id="116" idx="6"/>
              <a:endCxn id="108" idx="0"/>
            </p:cNvCxnSpPr>
            <p:nvPr/>
          </p:nvCxnSpPr>
          <p:spPr>
            <a:xfrm>
              <a:off x="4591154" y="3736543"/>
              <a:ext cx="217826" cy="36996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A55E55AE-C050-4E20-91F6-94C5D41F3E4B}"/>
                </a:ext>
              </a:extLst>
            </p:cNvPr>
            <p:cNvGrpSpPr/>
            <p:nvPr/>
          </p:nvGrpSpPr>
          <p:grpSpPr>
            <a:xfrm>
              <a:off x="5606703" y="4049191"/>
              <a:ext cx="1053845" cy="950199"/>
              <a:chOff x="5367847" y="4667019"/>
              <a:chExt cx="1117793" cy="1057866"/>
            </a:xfrm>
          </p:grpSpPr>
          <p:sp>
            <p:nvSpPr>
              <p:cNvPr id="120" name="流程图: 摘录 119">
                <a:extLst>
                  <a:ext uri="{FF2B5EF4-FFF2-40B4-BE49-F238E27FC236}">
                    <a16:creationId xmlns:a16="http://schemas.microsoft.com/office/drawing/2014/main" id="{5A43C132-6747-4F0A-9463-D18113AEDCCF}"/>
                  </a:ext>
                </a:extLst>
              </p:cNvPr>
              <p:cNvSpPr/>
              <p:nvPr/>
            </p:nvSpPr>
            <p:spPr>
              <a:xfrm rot="5400000">
                <a:off x="5397811" y="4637055"/>
                <a:ext cx="1057866" cy="1117793"/>
              </a:xfrm>
              <a:prstGeom prst="flowChartExtra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9AC9EEC0-109D-447A-877A-0DE6C53105D9}"/>
                  </a:ext>
                </a:extLst>
              </p:cNvPr>
              <p:cNvSpPr txBox="1"/>
              <p:nvPr/>
            </p:nvSpPr>
            <p:spPr>
              <a:xfrm>
                <a:off x="5401531" y="5032946"/>
                <a:ext cx="813619" cy="21544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Amplifier</a:t>
                </a:r>
                <a:endParaRPr lang="zh-CN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23" name="AutoShape 11">
              <a:extLst>
                <a:ext uri="{FF2B5EF4-FFF2-40B4-BE49-F238E27FC236}">
                  <a16:creationId xmlns:a16="http://schemas.microsoft.com/office/drawing/2014/main" id="{FDB1B3B4-C59F-41B4-B426-BE499A60C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6402" y="4516487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616F16F2-CD22-48C9-80DD-C7F085F0CF5D}"/>
                </a:ext>
              </a:extLst>
            </p:cNvPr>
            <p:cNvSpPr txBox="1"/>
            <p:nvPr/>
          </p:nvSpPr>
          <p:spPr>
            <a:xfrm>
              <a:off x="1779297" y="5105200"/>
              <a:ext cx="1146531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DAC_Nbits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EABBBE24-3A3E-4A8C-9CE3-FC7F38A268D8}"/>
                </a:ext>
              </a:extLst>
            </p:cNvPr>
            <p:cNvSpPr txBox="1"/>
            <p:nvPr/>
          </p:nvSpPr>
          <p:spPr>
            <a:xfrm>
              <a:off x="2964159" y="5102035"/>
              <a:ext cx="1631660" cy="43088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IQ offset</a:t>
              </a:r>
            </a:p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Gain Imbalance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03CE37E5-D0ED-4D90-8DDC-05566209362F}"/>
                </a:ext>
              </a:extLst>
            </p:cNvPr>
            <p:cNvSpPr txBox="1"/>
            <p:nvPr/>
          </p:nvSpPr>
          <p:spPr>
            <a:xfrm>
              <a:off x="4825885" y="3210093"/>
              <a:ext cx="763170" cy="43088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Phase Noise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8D48A71F-C6F3-4D29-A368-5EDD2D026AFA}"/>
                </a:ext>
              </a:extLst>
            </p:cNvPr>
            <p:cNvSpPr txBox="1"/>
            <p:nvPr/>
          </p:nvSpPr>
          <p:spPr>
            <a:xfrm>
              <a:off x="5581330" y="5170722"/>
              <a:ext cx="1117179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PA_TOIout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3025B537-2155-4B62-981E-CED18C9EF6A0}"/>
                </a:ext>
              </a:extLst>
            </p:cNvPr>
            <p:cNvCxnSpPr>
              <a:stCxn id="124" idx="0"/>
              <a:endCxn id="86" idx="2"/>
            </p:cNvCxnSpPr>
            <p:nvPr/>
          </p:nvCxnSpPr>
          <p:spPr>
            <a:xfrm flipV="1">
              <a:off x="2352563" y="4878815"/>
              <a:ext cx="0" cy="226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30D9ADE0-A317-47BE-9036-3A69553B5341}"/>
                </a:ext>
              </a:extLst>
            </p:cNvPr>
            <p:cNvCxnSpPr>
              <a:stCxn id="127" idx="0"/>
              <a:endCxn id="120" idx="3"/>
            </p:cNvCxnSpPr>
            <p:nvPr/>
          </p:nvCxnSpPr>
          <p:spPr>
            <a:xfrm flipH="1" flipV="1">
              <a:off x="6133625" y="4761840"/>
              <a:ext cx="6295" cy="408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9C8F44E2-DED0-4FC1-A51A-1D49AF594EB5}"/>
                </a:ext>
              </a:extLst>
            </p:cNvPr>
            <p:cNvCxnSpPr>
              <a:stCxn id="126" idx="1"/>
              <a:endCxn id="116" idx="7"/>
            </p:cNvCxnSpPr>
            <p:nvPr/>
          </p:nvCxnSpPr>
          <p:spPr>
            <a:xfrm flipH="1">
              <a:off x="4452693" y="3425537"/>
              <a:ext cx="373192" cy="328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A4E0DC12-1335-4267-BD89-C3D662A5EF86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 flipV="1">
              <a:off x="3513549" y="4874512"/>
              <a:ext cx="22975" cy="2168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1EAEF6AF-98D6-43D0-85CA-BC5BEBB1F6CE}"/>
                </a:ext>
              </a:extLst>
            </p:cNvPr>
            <p:cNvSpPr txBox="1"/>
            <p:nvPr/>
          </p:nvSpPr>
          <p:spPr>
            <a:xfrm>
              <a:off x="2605426" y="2749543"/>
              <a:ext cx="26553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带入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射频非理想因素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881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6F9499-26B9-4317-8ADE-15AA0C1558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5CF8D6-18A0-45F4-AF89-79E810B9F3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24F55BF-1620-4CD3-A17A-267628B4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Gain Imbalance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3C38941-EE3E-4E19-A46A-0D5D28717EC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84883177"/>
              </p:ext>
            </p:extLst>
          </p:nvPr>
        </p:nvGraphicFramePr>
        <p:xfrm>
          <a:off x="449201" y="1370282"/>
          <a:ext cx="11601649" cy="310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394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977935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493839">
                <a:tc>
                  <a:txBody>
                    <a:bodyPr/>
                    <a:lstStyle/>
                    <a:p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53414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 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493839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493839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-47.5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493839"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-42.374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-43.165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362418"/>
                  </a:ext>
                </a:extLst>
              </a:tr>
              <a:tr h="493839"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-34.544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-34.746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714927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0672291D-4C92-4E10-A42C-3324C3607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970089"/>
              </p:ext>
            </p:extLst>
          </p:nvPr>
        </p:nvGraphicFramePr>
        <p:xfrm>
          <a:off x="449200" y="4670947"/>
          <a:ext cx="11601648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PA_TOI(dBm)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DAC_Nbits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64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Gain Imbalance=0.02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8B9B375-35E8-4242-B388-B221833A0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22" t="9706" b="10767"/>
          <a:stretch/>
        </p:blipFill>
        <p:spPr>
          <a:xfrm>
            <a:off x="449201" y="1638482"/>
            <a:ext cx="2605084" cy="164936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8FBB499-922A-4560-84D3-02A0DFAA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601" y="1418735"/>
            <a:ext cx="3876966" cy="212564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8293D16-DA73-43EA-921E-8C2B0701E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557" y="1418735"/>
            <a:ext cx="3730011" cy="1957732"/>
          </a:xfrm>
          <a:prstGeom prst="rect">
            <a:avLst/>
          </a:prstGeom>
        </p:spPr>
      </p:pic>
      <p:sp>
        <p:nvSpPr>
          <p:cNvPr id="33" name="文本框 1">
            <a:extLst>
              <a:ext uri="{FF2B5EF4-FFF2-40B4-BE49-F238E27FC236}">
                <a16:creationId xmlns:a16="http://schemas.microsoft.com/office/drawing/2014/main" id="{4812F67E-BDF9-4BAC-B256-32C8959024D2}"/>
              </a:ext>
            </a:extLst>
          </p:cNvPr>
          <p:cNvSpPr txBox="1"/>
          <p:nvPr/>
        </p:nvSpPr>
        <p:spPr>
          <a:xfrm>
            <a:off x="1165706" y="2817824"/>
            <a:ext cx="23315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EVM:-48.323dB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:-47.442dB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CAF27D8-444B-463D-B3A0-D52AD18A22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690"/>
          <a:stretch/>
        </p:blipFill>
        <p:spPr>
          <a:xfrm>
            <a:off x="527860" y="3506423"/>
            <a:ext cx="10029825" cy="47973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057DD63-E953-4EBD-A880-439663529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70" y="4171723"/>
            <a:ext cx="2844687" cy="147830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7902CE1-2549-4D72-B777-1335BDA11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264" y="4116116"/>
            <a:ext cx="2420325" cy="20984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ACADDC8-0624-4D42-A769-11CD38F07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7231" y="4172684"/>
            <a:ext cx="3719645" cy="1732705"/>
          </a:xfrm>
          <a:prstGeom prst="rect">
            <a:avLst/>
          </a:prstGeom>
        </p:spPr>
      </p:pic>
      <p:sp>
        <p:nvSpPr>
          <p:cNvPr id="40" name="文本框 1">
            <a:extLst>
              <a:ext uri="{FF2B5EF4-FFF2-40B4-BE49-F238E27FC236}">
                <a16:creationId xmlns:a16="http://schemas.microsoft.com/office/drawing/2014/main" id="{7E3302BE-FB2F-4CE8-99D5-53A1E96D0D76}"/>
              </a:ext>
            </a:extLst>
          </p:cNvPr>
          <p:cNvSpPr txBox="1"/>
          <p:nvPr/>
        </p:nvSpPr>
        <p:spPr>
          <a:xfrm>
            <a:off x="1365043" y="5361852"/>
            <a:ext cx="24057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EVM:-49.2dB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:-47.144dB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3F749D8-FC41-408B-8791-E7DD690308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7906"/>
          <a:stretch/>
        </p:blipFill>
        <p:spPr>
          <a:xfrm>
            <a:off x="610213" y="6066143"/>
            <a:ext cx="10344150" cy="49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26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F8D65D-4903-440F-A52C-6F2C2C4FC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205265-9E83-4CD8-9F84-12359B7F01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80C93FE-E2C7-492B-B96B-9756E0E6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SV SEM: Gain Imbalance=0.02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802F3F3-BE15-4332-995B-CBA1E6A7E8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59606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47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Gain Imbalance=0.02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ED92C3D-9CF0-4A5E-8782-D05EFB2C9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66" t="9402" r="1923" b="12255"/>
          <a:stretch/>
        </p:blipFill>
        <p:spPr>
          <a:xfrm>
            <a:off x="449201" y="1588534"/>
            <a:ext cx="2696671" cy="17654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E4C53CB-B9EF-45F6-B75B-0D6D6617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43" y="1387111"/>
            <a:ext cx="3778744" cy="193312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6E8C6CC-0229-4453-8575-48A654552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08" y="1420899"/>
            <a:ext cx="3721843" cy="193312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0475CFF-1627-438E-AA1D-274F7D0BE0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724"/>
          <a:stretch/>
        </p:blipFill>
        <p:spPr>
          <a:xfrm>
            <a:off x="449201" y="3519358"/>
            <a:ext cx="10067925" cy="466802"/>
          </a:xfrm>
          <a:prstGeom prst="rect">
            <a:avLst/>
          </a:prstGeom>
        </p:spPr>
      </p:pic>
      <p:sp>
        <p:nvSpPr>
          <p:cNvPr id="26" name="文本框 1">
            <a:extLst>
              <a:ext uri="{FF2B5EF4-FFF2-40B4-BE49-F238E27FC236}">
                <a16:creationId xmlns:a16="http://schemas.microsoft.com/office/drawing/2014/main" id="{BABEF8F3-B4E1-480D-B5C5-BEF1A5DD30DB}"/>
              </a:ext>
            </a:extLst>
          </p:cNvPr>
          <p:cNvSpPr txBox="1"/>
          <p:nvPr/>
        </p:nvSpPr>
        <p:spPr>
          <a:xfrm>
            <a:off x="1148513" y="2800024"/>
            <a:ext cx="23318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EVM:-47.5dB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:-47.344dB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0D12D31-2EB1-4E9F-B806-990886C8D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23" y="4185284"/>
            <a:ext cx="2583549" cy="138904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5E46428-0AE2-4DE1-A8DA-D03131296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099619"/>
            <a:ext cx="2583550" cy="190919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4190D9A-E07E-418A-9C05-E2AD52098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808" y="4148844"/>
            <a:ext cx="3772014" cy="1909199"/>
          </a:xfrm>
          <a:prstGeom prst="rect">
            <a:avLst/>
          </a:prstGeom>
        </p:spPr>
      </p:pic>
      <p:sp>
        <p:nvSpPr>
          <p:cNvPr id="38" name="文本框 1">
            <a:extLst>
              <a:ext uri="{FF2B5EF4-FFF2-40B4-BE49-F238E27FC236}">
                <a16:creationId xmlns:a16="http://schemas.microsoft.com/office/drawing/2014/main" id="{D599B87D-E070-41D4-9BDB-518C8BA4D771}"/>
              </a:ext>
            </a:extLst>
          </p:cNvPr>
          <p:cNvSpPr txBox="1"/>
          <p:nvPr/>
        </p:nvSpPr>
        <p:spPr>
          <a:xfrm>
            <a:off x="1268982" y="5332356"/>
            <a:ext cx="198465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EVM:-48.261dB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:-47.139dB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49CCC2C-1C90-4FD0-8299-724FD4F162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4035"/>
          <a:stretch/>
        </p:blipFill>
        <p:spPr>
          <a:xfrm>
            <a:off x="633915" y="6066670"/>
            <a:ext cx="10210800" cy="5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02D7EE-34D5-4A2C-ACC9-2BF1F08B9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0072B2-337C-4926-8A92-C708C76A8A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5D7B8CD-765C-475C-9CFD-7621D274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SEM: Gain Imbalance=0.02 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2ABCF5CE-29A5-4BDD-9E5B-D17F1169101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8033018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3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Gain Imbalance=0.1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C7D4744-A5EB-4494-853D-F4613C8D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23072"/>
            <a:ext cx="2774766" cy="17861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72238DF-666B-4A0B-A278-269ACB6F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297" y="1406802"/>
            <a:ext cx="3605738" cy="210657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FF0168C-2425-453B-98A0-61C4DE065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966" y="1372361"/>
            <a:ext cx="3762139" cy="215787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2BAE910-547B-4CA5-AA97-3DC789C24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486"/>
          <a:stretch/>
        </p:blipFill>
        <p:spPr>
          <a:xfrm>
            <a:off x="751114" y="3564895"/>
            <a:ext cx="8864226" cy="41039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AC83FA8-3CB6-4E70-8A5F-1AB579F23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81135"/>
            <a:ext cx="3117498" cy="156874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358BEAA-F884-4710-8701-97F04004D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6557" y="4134934"/>
            <a:ext cx="2699955" cy="204376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6EA0E68-16A5-42D5-BEDA-1A54E8097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0966" y="4181135"/>
            <a:ext cx="3802324" cy="1795124"/>
          </a:xfrm>
          <a:prstGeom prst="rect">
            <a:avLst/>
          </a:prstGeom>
        </p:spPr>
      </p:pic>
      <p:sp>
        <p:nvSpPr>
          <p:cNvPr id="37" name="文本框 1">
            <a:extLst>
              <a:ext uri="{FF2B5EF4-FFF2-40B4-BE49-F238E27FC236}">
                <a16:creationId xmlns:a16="http://schemas.microsoft.com/office/drawing/2014/main" id="{D91750BA-673F-46B9-B41B-855EB962C6DF}"/>
              </a:ext>
            </a:extLst>
          </p:cNvPr>
          <p:cNvSpPr txBox="1"/>
          <p:nvPr/>
        </p:nvSpPr>
        <p:spPr>
          <a:xfrm>
            <a:off x="1328764" y="2982075"/>
            <a:ext cx="25392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EVM:-42.374dB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:-47.161dB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A72C5B92-67B4-46EA-9754-A2211C6B51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656"/>
          <a:stretch/>
        </p:blipFill>
        <p:spPr>
          <a:xfrm>
            <a:off x="817993" y="6183024"/>
            <a:ext cx="8659114" cy="393955"/>
          </a:xfrm>
          <a:prstGeom prst="rect">
            <a:avLst/>
          </a:prstGeom>
        </p:spPr>
      </p:pic>
      <p:sp>
        <p:nvSpPr>
          <p:cNvPr id="41" name="文本框 1">
            <a:extLst>
              <a:ext uri="{FF2B5EF4-FFF2-40B4-BE49-F238E27FC236}">
                <a16:creationId xmlns:a16="http://schemas.microsoft.com/office/drawing/2014/main" id="{B4D6CE0E-6A8B-4920-BD86-C2B5AD03407F}"/>
              </a:ext>
            </a:extLst>
          </p:cNvPr>
          <p:cNvSpPr txBox="1"/>
          <p:nvPr/>
        </p:nvSpPr>
        <p:spPr>
          <a:xfrm>
            <a:off x="1587876" y="5400770"/>
            <a:ext cx="228014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EVM:-43.165dB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:-47.16dB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577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3AB495A-E182-4A48-AA92-85F86C31394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113942"/>
            <a:ext cx="6647885" cy="512618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CF10A5-45B2-4AA5-9583-1E69A8F42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9E9CD4-BB0C-498E-8308-523E7C75AC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305A284-D423-4058-9973-34603AC9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Gain Imbalance=0.1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26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Gain Imbalance=0.3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C0215F9-5343-4633-B16F-D1C4D8A8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2605084" cy="162219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E6FD285-F2B0-4183-8765-E8428603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372" y="1456401"/>
            <a:ext cx="3937292" cy="199445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8D762E4-FACD-47A6-83F8-4D5257552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664" y="1456401"/>
            <a:ext cx="3996965" cy="204579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0367964-82A2-426F-86C6-7BB8C27E8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185"/>
          <a:stretch/>
        </p:blipFill>
        <p:spPr>
          <a:xfrm>
            <a:off x="668713" y="3577463"/>
            <a:ext cx="7994519" cy="404369"/>
          </a:xfrm>
          <a:prstGeom prst="rect">
            <a:avLst/>
          </a:prstGeom>
        </p:spPr>
      </p:pic>
      <p:sp>
        <p:nvSpPr>
          <p:cNvPr id="26" name="文本框 1">
            <a:extLst>
              <a:ext uri="{FF2B5EF4-FFF2-40B4-BE49-F238E27FC236}">
                <a16:creationId xmlns:a16="http://schemas.microsoft.com/office/drawing/2014/main" id="{2D5FD558-E386-42DA-96E6-E8BA8AC56B14}"/>
              </a:ext>
            </a:extLst>
          </p:cNvPr>
          <p:cNvSpPr txBox="1"/>
          <p:nvPr/>
        </p:nvSpPr>
        <p:spPr>
          <a:xfrm>
            <a:off x="1044830" y="2972128"/>
            <a:ext cx="21445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EVM:-34.544dB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:-47.223dB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4712A3A-9478-409F-B8C5-B5142F43A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45" y="4167526"/>
            <a:ext cx="2551040" cy="151232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35DBB3A-36D2-4298-8B93-C1BD34A02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128828"/>
            <a:ext cx="2631871" cy="192921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17F369C-89AD-4255-9B5E-6CEE1A08B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372" y="4174618"/>
            <a:ext cx="3937292" cy="176282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CCD84B1-A36E-4A7B-8BA2-55F5C2A473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6366"/>
          <a:stretch/>
        </p:blipFill>
        <p:spPr>
          <a:xfrm>
            <a:off x="553490" y="6053342"/>
            <a:ext cx="8552803" cy="393955"/>
          </a:xfrm>
          <a:prstGeom prst="rect">
            <a:avLst/>
          </a:prstGeom>
        </p:spPr>
      </p:pic>
      <p:sp>
        <p:nvSpPr>
          <p:cNvPr id="39" name="文本框 1">
            <a:extLst>
              <a:ext uri="{FF2B5EF4-FFF2-40B4-BE49-F238E27FC236}">
                <a16:creationId xmlns:a16="http://schemas.microsoft.com/office/drawing/2014/main" id="{A35810EF-A4B4-4750-ACC9-A33595D29122}"/>
              </a:ext>
            </a:extLst>
          </p:cNvPr>
          <p:cNvSpPr txBox="1"/>
          <p:nvPr/>
        </p:nvSpPr>
        <p:spPr>
          <a:xfrm>
            <a:off x="1044830" y="5328772"/>
            <a:ext cx="22091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EVM:-34.746dB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:-47.117dB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83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046A9A4-1703-478B-AEFF-C7B10A8F59A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5303492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714DCD-4EA0-497F-B9AE-761653DEA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640495-8256-4894-9DFE-7FCEF83E3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3AD296-CEFC-4DEE-83A2-C80D028C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Gain Imbalance=0.3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926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68E277-DCBA-477E-9756-4128F485AA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EA6867-EE81-49DE-9EAD-0F2A6B4F32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8DDA9A8-7811-4A4F-A63E-9C24792D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IQ offset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7731EC85-314C-4E23-9C44-1C0441896F8A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248101355"/>
              </p:ext>
            </p:extLst>
          </p:nvPr>
        </p:nvGraphicFramePr>
        <p:xfrm>
          <a:off x="449201" y="1370282"/>
          <a:ext cx="11432080" cy="3277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845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959571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0.014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-49.553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1.251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-41.065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-42.133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53.421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54.269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53.449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899147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-32.981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-33.456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53.377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54.284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53.388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55532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EF0A6C0-F5D2-4240-B161-A55B38DEA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059069"/>
              </p:ext>
            </p:extLst>
          </p:nvPr>
        </p:nvGraphicFramePr>
        <p:xfrm>
          <a:off x="449200" y="4670947"/>
          <a:ext cx="11601648" cy="18592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PA_TOI(dBm)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DAC_Nbits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5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7C03-00A3-44CF-A4FC-1406AF3891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9227E-36A6-4A48-9376-AD8D4EC270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40E2DF-C62F-4B53-873C-93B139CA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纯软件仿真发射端流程图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A813548D-C8BE-48F1-826E-231C0946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785" y="2237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" name="Rectangle 57">
            <a:extLst>
              <a:ext uri="{FF2B5EF4-FFF2-40B4-BE49-F238E27FC236}">
                <a16:creationId xmlns:a16="http://schemas.microsoft.com/office/drawing/2014/main" id="{E586389C-5CB3-43E9-B6B0-8D5776AD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62" y="20782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CEEEA8E-74C8-4AED-B0E0-DD68D8FB7F23}"/>
              </a:ext>
            </a:extLst>
          </p:cNvPr>
          <p:cNvGrpSpPr/>
          <p:nvPr/>
        </p:nvGrpSpPr>
        <p:grpSpPr>
          <a:xfrm>
            <a:off x="328960" y="1595191"/>
            <a:ext cx="11447807" cy="1025681"/>
            <a:chOff x="370567" y="2237014"/>
            <a:chExt cx="8616117" cy="907573"/>
          </a:xfrm>
        </p:grpSpPr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EA3D0C64-732F-47AD-8D3B-22B2F54A3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67" y="2278278"/>
              <a:ext cx="876842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SV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产生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5G NR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SISO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理想基带信号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B1A5ABB7-D22F-4435-9636-4D2353927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703" y="2256696"/>
              <a:ext cx="701122" cy="7471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Tx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射频器件非理想因素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78D9C7C7-B8D4-4303-8393-AB4FCA22E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248" y="2264948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VXT-|| Tx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系统级参数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AutoShape 13">
              <a:extLst>
                <a:ext uri="{FF2B5EF4-FFF2-40B4-BE49-F238E27FC236}">
                  <a16:creationId xmlns:a16="http://schemas.microsoft.com/office/drawing/2014/main" id="{877080EE-C39C-40B4-87EF-B299E95D11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3852" y="2657239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37B68786-046B-41BD-8800-4E16C8181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4954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11">
              <a:extLst>
                <a:ext uri="{FF2B5EF4-FFF2-40B4-BE49-F238E27FC236}">
                  <a16:creationId xmlns:a16="http://schemas.microsoft.com/office/drawing/2014/main" id="{CE5BDEA9-8902-4AD6-A21A-B7F0886CDF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9406" y="2643274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95F1AC5A-6505-4981-BD44-FE8AF05ED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194" y="2271931"/>
              <a:ext cx="845212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需带入用户发射天线模型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A6B8B6F-24A5-44B6-A535-0AC4D7646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801" y="2256696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需要经过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B01F25FC-7AC1-453F-998C-9FBFA91E5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900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AutoShape 11">
              <a:extLst>
                <a:ext uri="{FF2B5EF4-FFF2-40B4-BE49-F238E27FC236}">
                  <a16:creationId xmlns:a16="http://schemas.microsoft.com/office/drawing/2014/main" id="{A7F63A3D-894C-4E96-AD36-4A874481E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7910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9AC36929-0FC8-46E8-81FD-E0E620BFF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6071" y="2250098"/>
              <a:ext cx="747395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需带入暗室接收天线模型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AutoShape 11">
              <a:extLst>
                <a:ext uri="{FF2B5EF4-FFF2-40B4-BE49-F238E27FC236}">
                  <a16:creationId xmlns:a16="http://schemas.microsoft.com/office/drawing/2014/main" id="{219B0788-F26D-47A4-8107-66F54882A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3466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8F117FC9-552D-4EF8-968F-1E9184B32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7818" y="2246497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VXT-|| Rx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系统级参数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AutoShape 11">
              <a:extLst>
                <a:ext uri="{FF2B5EF4-FFF2-40B4-BE49-F238E27FC236}">
                  <a16:creationId xmlns:a16="http://schemas.microsoft.com/office/drawing/2014/main" id="{75ED80D9-A462-4146-8FA1-8042AFF04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3541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7C923A57-B77E-4D6F-87A8-9B04BE89E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8835" y="2260889"/>
              <a:ext cx="779024" cy="69253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仿真基站发射指标</a:t>
              </a: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AutoShape 12">
              <a:extLst>
                <a:ext uri="{FF2B5EF4-FFF2-40B4-BE49-F238E27FC236}">
                  <a16:creationId xmlns:a16="http://schemas.microsoft.com/office/drawing/2014/main" id="{8ACB17E2-5365-49F7-8C1F-1FDDD72BA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7859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CEBEA0F-67EE-40B9-9B2C-36229B92F6E5}"/>
                </a:ext>
              </a:extLst>
            </p:cNvPr>
            <p:cNvSpPr/>
            <p:nvPr/>
          </p:nvSpPr>
          <p:spPr>
            <a:xfrm>
              <a:off x="370567" y="2237014"/>
              <a:ext cx="8616117" cy="907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6DBDC2-84ED-4F08-B594-2C23EAFB618B}"/>
              </a:ext>
            </a:extLst>
          </p:cNvPr>
          <p:cNvGrpSpPr/>
          <p:nvPr/>
        </p:nvGrpSpPr>
        <p:grpSpPr>
          <a:xfrm>
            <a:off x="3629550" y="3027442"/>
            <a:ext cx="8012553" cy="3115832"/>
            <a:chOff x="3629550" y="3027442"/>
            <a:chExt cx="8012553" cy="3115832"/>
          </a:xfrm>
        </p:grpSpPr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69478F3A-975C-4A99-8B35-69D5B7C4C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990" y="4633719"/>
              <a:ext cx="1129931" cy="6290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5G NR</a:t>
              </a:r>
              <a:r>
                <a:rPr kumimoji="0" lang="zh-CN" altLang="en-US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SISO Imp Signal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15">
              <a:extLst>
                <a:ext uri="{FF2B5EF4-FFF2-40B4-BE49-F238E27FC236}">
                  <a16:creationId xmlns:a16="http://schemas.microsoft.com/office/drawing/2014/main" id="{77DAC4B4-C2A0-426B-8CCC-C29DDA6BE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402" y="4633719"/>
              <a:ext cx="893997" cy="6290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Modulator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AutoShape 12">
              <a:extLst>
                <a:ext uri="{FF2B5EF4-FFF2-40B4-BE49-F238E27FC236}">
                  <a16:creationId xmlns:a16="http://schemas.microsoft.com/office/drawing/2014/main" id="{182EC424-C6BB-461C-820A-A19A67C63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9846" y="4935015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AutoShape 11">
              <a:extLst>
                <a:ext uri="{FF2B5EF4-FFF2-40B4-BE49-F238E27FC236}">
                  <a16:creationId xmlns:a16="http://schemas.microsoft.com/office/drawing/2014/main" id="{0D01A2D0-283F-49DD-991B-FB23ADFC0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8560" y="4954121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AutoShape 6">
              <a:extLst>
                <a:ext uri="{FF2B5EF4-FFF2-40B4-BE49-F238E27FC236}">
                  <a16:creationId xmlns:a16="http://schemas.microsoft.com/office/drawing/2014/main" id="{F749091B-A50D-4A83-886B-FAD44153F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9399" y="4948264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AutoShape 11">
              <a:extLst>
                <a:ext uri="{FF2B5EF4-FFF2-40B4-BE49-F238E27FC236}">
                  <a16:creationId xmlns:a16="http://schemas.microsoft.com/office/drawing/2014/main" id="{DC48160A-4EEC-470C-A2C5-E8FE1E2DCD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23410" y="4959614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3">
              <a:extLst>
                <a:ext uri="{FF2B5EF4-FFF2-40B4-BE49-F238E27FC236}">
                  <a16:creationId xmlns:a16="http://schemas.microsoft.com/office/drawing/2014/main" id="{236E6236-3B17-457C-B65D-5D3FD158D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3291" y="4633719"/>
              <a:ext cx="861413" cy="7093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Density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24B3189-CB74-4611-A54B-2405A5544201}"/>
                </a:ext>
              </a:extLst>
            </p:cNvPr>
            <p:cNvSpPr/>
            <p:nvPr/>
          </p:nvSpPr>
          <p:spPr>
            <a:xfrm>
              <a:off x="3629550" y="3027442"/>
              <a:ext cx="8012553" cy="3111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AF874601-A644-431F-A8D3-FFBE8F99CAEA}"/>
                </a:ext>
              </a:extLst>
            </p:cNvPr>
            <p:cNvGrpSpPr/>
            <p:nvPr/>
          </p:nvGrpSpPr>
          <p:grpSpPr>
            <a:xfrm>
              <a:off x="4204276" y="3651272"/>
              <a:ext cx="945468" cy="786689"/>
              <a:chOff x="2477086" y="2595873"/>
              <a:chExt cx="903492" cy="819966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B84575ED-E1E9-492E-9324-D2DEDB527E92}"/>
                  </a:ext>
                </a:extLst>
              </p:cNvPr>
              <p:cNvSpPr/>
              <p:nvPr/>
            </p:nvSpPr>
            <p:spPr>
              <a:xfrm>
                <a:off x="2477086" y="2595873"/>
                <a:ext cx="903492" cy="81996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ACE3190E-15DA-4903-BFF9-5094BD5C2099}"/>
                  </a:ext>
                </a:extLst>
              </p:cNvPr>
              <p:cNvSpPr txBox="1"/>
              <p:nvPr/>
            </p:nvSpPr>
            <p:spPr>
              <a:xfrm>
                <a:off x="2605426" y="2809187"/>
                <a:ext cx="646821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Oscillator</a:t>
                </a:r>
                <a:endParaRPr lang="zh-CN" alt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cxnSp>
          <p:nvCxnSpPr>
            <p:cNvPr id="88" name="连接符: 肘形 87">
              <a:extLst>
                <a:ext uri="{FF2B5EF4-FFF2-40B4-BE49-F238E27FC236}">
                  <a16:creationId xmlns:a16="http://schemas.microsoft.com/office/drawing/2014/main" id="{816DBA12-459A-4F16-83E5-A56871223B73}"/>
                </a:ext>
              </a:extLst>
            </p:cNvPr>
            <p:cNvCxnSpPr>
              <a:cxnSpLocks/>
              <a:stCxn id="108" idx="6"/>
              <a:endCxn id="74" idx="0"/>
            </p:cNvCxnSpPr>
            <p:nvPr/>
          </p:nvCxnSpPr>
          <p:spPr>
            <a:xfrm>
              <a:off x="5149744" y="4044617"/>
              <a:ext cx="532657" cy="58910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28E880F4-B6DA-4716-94AB-D3F1BBB5410F}"/>
                </a:ext>
              </a:extLst>
            </p:cNvPr>
            <p:cNvGrpSpPr/>
            <p:nvPr/>
          </p:nvGrpSpPr>
          <p:grpSpPr>
            <a:xfrm>
              <a:off x="7669565" y="4473164"/>
              <a:ext cx="1053845" cy="950199"/>
              <a:chOff x="5367847" y="4667019"/>
              <a:chExt cx="1117793" cy="1057866"/>
            </a:xfrm>
          </p:grpSpPr>
          <p:sp>
            <p:nvSpPr>
              <p:cNvPr id="102" name="流程图: 摘录 101">
                <a:extLst>
                  <a:ext uri="{FF2B5EF4-FFF2-40B4-BE49-F238E27FC236}">
                    <a16:creationId xmlns:a16="http://schemas.microsoft.com/office/drawing/2014/main" id="{BB4C7F4C-0444-4A58-BB79-C20EDAC79DAE}"/>
                  </a:ext>
                </a:extLst>
              </p:cNvPr>
              <p:cNvSpPr/>
              <p:nvPr/>
            </p:nvSpPr>
            <p:spPr>
              <a:xfrm rot="5400000">
                <a:off x="5397811" y="4637055"/>
                <a:ext cx="1057866" cy="1117793"/>
              </a:xfrm>
              <a:prstGeom prst="flowChartExtra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4DFE0D4-9E8E-4190-BAE3-AB71301EED6F}"/>
                  </a:ext>
                </a:extLst>
              </p:cNvPr>
              <p:cNvSpPr txBox="1"/>
              <p:nvPr/>
            </p:nvSpPr>
            <p:spPr>
              <a:xfrm>
                <a:off x="5401531" y="5032946"/>
                <a:ext cx="813619" cy="23985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dash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Gain</a:t>
                </a:r>
                <a:endParaRPr lang="zh-CN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92" name="AutoShape 11">
              <a:extLst>
                <a:ext uri="{FF2B5EF4-FFF2-40B4-BE49-F238E27FC236}">
                  <a16:creationId xmlns:a16="http://schemas.microsoft.com/office/drawing/2014/main" id="{8C336CDD-0DA6-4C60-9534-2296D0CCFE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54704" y="4948264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DF3019C7-6ED3-40D3-BFE8-D86A12931F0A}"/>
                </a:ext>
              </a:extLst>
            </p:cNvPr>
            <p:cNvSpPr txBox="1"/>
            <p:nvPr/>
          </p:nvSpPr>
          <p:spPr>
            <a:xfrm>
              <a:off x="4995786" y="5496943"/>
              <a:ext cx="1631660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VXT-II IQ offset</a:t>
              </a:r>
            </a:p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VXT-II Gain Imbalance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9AF53FBB-69D1-4BA7-85D7-828356529236}"/>
                </a:ext>
              </a:extLst>
            </p:cNvPr>
            <p:cNvSpPr txBox="1"/>
            <p:nvPr/>
          </p:nvSpPr>
          <p:spPr>
            <a:xfrm>
              <a:off x="7868741" y="5518905"/>
              <a:ext cx="1117179" cy="43088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Chamber Pathloss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033036B1-C4A3-41B1-81B8-DC0B0DB3F261}"/>
                </a:ext>
              </a:extLst>
            </p:cNvPr>
            <p:cNvCxnSpPr>
              <a:stCxn id="96" idx="0"/>
              <a:endCxn id="102" idx="3"/>
            </p:cNvCxnSpPr>
            <p:nvPr/>
          </p:nvCxnSpPr>
          <p:spPr>
            <a:xfrm flipH="1" flipV="1">
              <a:off x="8196487" y="5185813"/>
              <a:ext cx="230844" cy="3330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E260BCD4-1B5A-4A83-A3AB-3AAB9A0E667D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5674064" y="5262809"/>
              <a:ext cx="8337" cy="243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4AA1714-DBB2-4D8A-871E-3F92EC77002C}"/>
                </a:ext>
              </a:extLst>
            </p:cNvPr>
            <p:cNvSpPr txBox="1"/>
            <p:nvPr/>
          </p:nvSpPr>
          <p:spPr>
            <a:xfrm>
              <a:off x="6542382" y="3127596"/>
              <a:ext cx="26553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带入系统参数仿真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7AC62A2-7598-46DD-B067-160463300FA1}"/>
                </a:ext>
              </a:extLst>
            </p:cNvPr>
            <p:cNvSpPr/>
            <p:nvPr/>
          </p:nvSpPr>
          <p:spPr>
            <a:xfrm>
              <a:off x="6496394" y="4597029"/>
              <a:ext cx="765069" cy="76897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5D5E40F-1D62-43AB-92F4-510EFC5B0029}"/>
                </a:ext>
              </a:extLst>
            </p:cNvPr>
            <p:cNvSpPr txBox="1"/>
            <p:nvPr/>
          </p:nvSpPr>
          <p:spPr>
            <a:xfrm>
              <a:off x="6542382" y="4796899"/>
              <a:ext cx="62287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OTA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" name="Rectangle 15">
              <a:extLst>
                <a:ext uri="{FF2B5EF4-FFF2-40B4-BE49-F238E27FC236}">
                  <a16:creationId xmlns:a16="http://schemas.microsoft.com/office/drawing/2014/main" id="{71E38F94-16BB-4143-9095-2A335AB09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4585" y="4633719"/>
              <a:ext cx="893997" cy="6290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A to D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784BC99-2B47-42C0-9E47-9AD7FA1A87A5}"/>
                </a:ext>
              </a:extLst>
            </p:cNvPr>
            <p:cNvSpPr txBox="1"/>
            <p:nvPr/>
          </p:nvSpPr>
          <p:spPr>
            <a:xfrm>
              <a:off x="6535342" y="5601250"/>
              <a:ext cx="9450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天线方向图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F1FAEABA-E9D9-4F1F-9BEE-39A970DCF5B8}"/>
                </a:ext>
              </a:extLst>
            </p:cNvPr>
            <p:cNvCxnSpPr>
              <a:stCxn id="26" idx="0"/>
              <a:endCxn id="15" idx="2"/>
            </p:cNvCxnSpPr>
            <p:nvPr/>
          </p:nvCxnSpPr>
          <p:spPr>
            <a:xfrm flipH="1" flipV="1">
              <a:off x="6878929" y="5366000"/>
              <a:ext cx="128936" cy="23525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1820CBC-8832-48EA-AAA4-6CB2A8C9AEAF}"/>
                </a:ext>
              </a:extLst>
            </p:cNvPr>
            <p:cNvSpPr txBox="1"/>
            <p:nvPr/>
          </p:nvSpPr>
          <p:spPr>
            <a:xfrm>
              <a:off x="9044487" y="5549894"/>
              <a:ext cx="111717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VXT-II Noise Density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0C69B681-F34E-4FCB-B2FF-0E37A62E5D01}"/>
                </a:ext>
              </a:extLst>
            </p:cNvPr>
            <p:cNvCxnSpPr>
              <a:stCxn id="29" idx="0"/>
              <a:endCxn id="84" idx="2"/>
            </p:cNvCxnSpPr>
            <p:nvPr/>
          </p:nvCxnSpPr>
          <p:spPr>
            <a:xfrm flipH="1" flipV="1">
              <a:off x="9523998" y="5343071"/>
              <a:ext cx="79079" cy="206823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FB495B01-8D69-4756-81D1-20AC1104C7AA}"/>
                </a:ext>
              </a:extLst>
            </p:cNvPr>
            <p:cNvSpPr txBox="1"/>
            <p:nvPr/>
          </p:nvSpPr>
          <p:spPr>
            <a:xfrm>
              <a:off x="5388453" y="3518971"/>
              <a:ext cx="1589236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VXT-II Phase Noise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50A1395-A982-499F-91FC-17FB82552434}"/>
                </a:ext>
              </a:extLst>
            </p:cNvPr>
            <p:cNvCxnSpPr>
              <a:cxnSpLocks/>
              <a:stCxn id="111" idx="1"/>
              <a:endCxn id="108" idx="7"/>
            </p:cNvCxnSpPr>
            <p:nvPr/>
          </p:nvCxnSpPr>
          <p:spPr>
            <a:xfrm flipH="1">
              <a:off x="5011283" y="3626693"/>
              <a:ext cx="377170" cy="13978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AutoShape 11">
              <a:extLst>
                <a:ext uri="{FF2B5EF4-FFF2-40B4-BE49-F238E27FC236}">
                  <a16:creationId xmlns:a16="http://schemas.microsoft.com/office/drawing/2014/main" id="{84F3BDD0-69D1-451C-8D94-3E7A9C89AC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18582" y="4948263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箭头: 下 34">
            <a:extLst>
              <a:ext uri="{FF2B5EF4-FFF2-40B4-BE49-F238E27FC236}">
                <a16:creationId xmlns:a16="http://schemas.microsoft.com/office/drawing/2014/main" id="{B6E737A8-A0AC-41E3-8B31-CB1709DF6C72}"/>
              </a:ext>
            </a:extLst>
          </p:cNvPr>
          <p:cNvSpPr/>
          <p:nvPr/>
        </p:nvSpPr>
        <p:spPr>
          <a:xfrm>
            <a:off x="7165253" y="2461793"/>
            <a:ext cx="315134" cy="53484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9231A0CA-ED96-4DE3-8028-CEE914252A5D}"/>
              </a:ext>
            </a:extLst>
          </p:cNvPr>
          <p:cNvSpPr txBox="1"/>
          <p:nvPr/>
        </p:nvSpPr>
        <p:spPr>
          <a:xfrm>
            <a:off x="10505123" y="5577353"/>
            <a:ext cx="7775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ADC_Nbits</a:t>
            </a:r>
            <a:endParaRPr lang="zh-CN" altLang="en-US" sz="12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70F1DD9-F18D-4EEB-9E35-78A60B8913F5}"/>
              </a:ext>
            </a:extLst>
          </p:cNvPr>
          <p:cNvCxnSpPr>
            <a:stCxn id="113" idx="0"/>
            <a:endCxn id="110" idx="2"/>
          </p:cNvCxnSpPr>
          <p:nvPr/>
        </p:nvCxnSpPr>
        <p:spPr>
          <a:xfrm flipH="1" flipV="1">
            <a:off x="10771584" y="5262809"/>
            <a:ext cx="122294" cy="3145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252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IQ offset=0.014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B327FF7-236C-4AA5-869D-AA1391BB3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23" t="11085" r="1778" b="12462"/>
          <a:stretch/>
        </p:blipFill>
        <p:spPr>
          <a:xfrm>
            <a:off x="449201" y="1566044"/>
            <a:ext cx="2718205" cy="17246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4F9B71F-4C4C-4FA0-B8B3-F8652EA3A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949" y="1456401"/>
            <a:ext cx="3575538" cy="196158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FB45CC4-D0CC-444A-9CB2-604A33BDF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440" y="1372362"/>
            <a:ext cx="3880338" cy="204562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B624D7B-6479-409E-9C82-9F90FB60C0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075"/>
          <a:stretch/>
        </p:blipFill>
        <p:spPr>
          <a:xfrm>
            <a:off x="449201" y="3475833"/>
            <a:ext cx="10182225" cy="469181"/>
          </a:xfrm>
          <a:prstGeom prst="rect">
            <a:avLst/>
          </a:prstGeom>
        </p:spPr>
      </p:pic>
      <p:sp>
        <p:nvSpPr>
          <p:cNvPr id="34" name="文本框 1">
            <a:extLst>
              <a:ext uri="{FF2B5EF4-FFF2-40B4-BE49-F238E27FC236}">
                <a16:creationId xmlns:a16="http://schemas.microsoft.com/office/drawing/2014/main" id="{15908BE1-52C3-4BF7-9BC8-C1F62F0627B8}"/>
              </a:ext>
            </a:extLst>
          </p:cNvPr>
          <p:cNvSpPr txBox="1"/>
          <p:nvPr/>
        </p:nvSpPr>
        <p:spPr>
          <a:xfrm>
            <a:off x="1188305" y="2892909"/>
            <a:ext cx="2167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EVM:-48.308dB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:-40.798dB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F45C1D2-615D-4DB0-A2C7-37DF3A9B45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20" t="10513" r="6357" b="16026"/>
          <a:stretch/>
        </p:blipFill>
        <p:spPr>
          <a:xfrm>
            <a:off x="449201" y="4240639"/>
            <a:ext cx="2812473" cy="143759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FF866E3-B316-40D9-9CFB-03597B88B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929" y="4111945"/>
            <a:ext cx="2729331" cy="218018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92B0BF4-F00C-47B4-BB64-5F6182CA5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7198" y="4159095"/>
            <a:ext cx="3849529" cy="184126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A509240-FAAC-4000-BFD9-0F607C2F04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8636"/>
          <a:stretch/>
        </p:blipFill>
        <p:spPr>
          <a:xfrm>
            <a:off x="457457" y="6179453"/>
            <a:ext cx="10334625" cy="492443"/>
          </a:xfrm>
          <a:prstGeom prst="rect">
            <a:avLst/>
          </a:prstGeom>
        </p:spPr>
      </p:pic>
      <p:sp>
        <p:nvSpPr>
          <p:cNvPr id="41" name="文本框 1">
            <a:extLst>
              <a:ext uri="{FF2B5EF4-FFF2-40B4-BE49-F238E27FC236}">
                <a16:creationId xmlns:a16="http://schemas.microsoft.com/office/drawing/2014/main" id="{A16A2E5D-23F0-423F-8413-F26CB43F884C}"/>
              </a:ext>
            </a:extLst>
          </p:cNvPr>
          <p:cNvSpPr txBox="1"/>
          <p:nvPr/>
        </p:nvSpPr>
        <p:spPr>
          <a:xfrm>
            <a:off x="1313431" y="5470850"/>
            <a:ext cx="224303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EVM:-49.806dB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:-41.287dB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648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98F8F0-6202-4A14-BC1C-E9649333C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4C7F08-9D72-4FBB-91A9-4D22122E4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B99FD73-6C4B-46BB-AEA5-C24B9738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IQ offset=0.014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01542F7-7ACF-4825-90AA-57CA55C7229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09065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17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IQ offset=0.025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9EDF9CA-030D-4C61-83A3-4A58FDEB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94" t="10933" r="1779" b="13500"/>
          <a:stretch/>
        </p:blipFill>
        <p:spPr>
          <a:xfrm>
            <a:off x="449201" y="1639972"/>
            <a:ext cx="2847741" cy="17890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A0963ED-9597-4603-B610-ABCB254D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591" y="1426005"/>
            <a:ext cx="4004896" cy="20029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31813D7-7C15-47D4-8CB6-B522D33E8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983" y="1426004"/>
            <a:ext cx="3618010" cy="200299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37CF281-2C62-4121-B32B-4E615AA036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953"/>
          <a:stretch/>
        </p:blipFill>
        <p:spPr>
          <a:xfrm>
            <a:off x="514963" y="3485766"/>
            <a:ext cx="10534650" cy="492444"/>
          </a:xfrm>
          <a:prstGeom prst="rect">
            <a:avLst/>
          </a:prstGeom>
        </p:spPr>
      </p:pic>
      <p:sp>
        <p:nvSpPr>
          <p:cNvPr id="26" name="文本框 1">
            <a:extLst>
              <a:ext uri="{FF2B5EF4-FFF2-40B4-BE49-F238E27FC236}">
                <a16:creationId xmlns:a16="http://schemas.microsoft.com/office/drawing/2014/main" id="{4F5BC4A9-64A4-4C3A-8F8E-9AA2F8A1A84D}"/>
              </a:ext>
            </a:extLst>
          </p:cNvPr>
          <p:cNvSpPr txBox="1"/>
          <p:nvPr/>
        </p:nvSpPr>
        <p:spPr>
          <a:xfrm>
            <a:off x="1219547" y="2931767"/>
            <a:ext cx="19734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EVM:-48.302dB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:-36.779dB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F38577D-F155-480F-8476-B8CBA5EC8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3" y="4195589"/>
            <a:ext cx="2781979" cy="146284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7F0A093-5CDA-4D0A-AB6E-B036F64CA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140954"/>
            <a:ext cx="2464632" cy="191708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784D8DA-78BF-44A7-80A8-BF86A14D0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3625" y="4140954"/>
            <a:ext cx="3997344" cy="1917089"/>
          </a:xfrm>
          <a:prstGeom prst="rect">
            <a:avLst/>
          </a:prstGeom>
        </p:spPr>
      </p:pic>
      <p:sp>
        <p:nvSpPr>
          <p:cNvPr id="38" name="文本框 1">
            <a:extLst>
              <a:ext uri="{FF2B5EF4-FFF2-40B4-BE49-F238E27FC236}">
                <a16:creationId xmlns:a16="http://schemas.microsoft.com/office/drawing/2014/main" id="{2AB5B432-5E84-4431-9E5A-EB4AE4755785}"/>
              </a:ext>
            </a:extLst>
          </p:cNvPr>
          <p:cNvSpPr txBox="1"/>
          <p:nvPr/>
        </p:nvSpPr>
        <p:spPr>
          <a:xfrm>
            <a:off x="1347608" y="5381432"/>
            <a:ext cx="20626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EVM:-49.553dB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:-36.658dB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1ED7E1B-E320-4750-A5BA-3B5FC8796B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7546"/>
          <a:stretch/>
        </p:blipFill>
        <p:spPr>
          <a:xfrm>
            <a:off x="575512" y="6068403"/>
            <a:ext cx="10467975" cy="47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69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E84A2-103C-4728-AB94-6EFA835B3C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D56BA4-399B-4F5F-B565-6F0698E595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B1A08F-511D-4E51-AA06-7C106021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IQ offset=0.025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6C41008-973D-4FE7-8F6E-6F26947A0A1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7998519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IQ offset=0.2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A5915CE-76C9-4B75-8F5A-320ECF278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67345"/>
            <a:ext cx="2746486" cy="174359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42C7B7E-F99D-45A3-B468-4475CFDE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692" y="1404390"/>
            <a:ext cx="4054217" cy="211139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3C8F66-C6B6-450B-9940-D690D200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773" y="1491545"/>
            <a:ext cx="3668366" cy="193745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CAFE251-1FC3-4FB0-A71A-30C691CE66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310"/>
          <a:stretch/>
        </p:blipFill>
        <p:spPr>
          <a:xfrm>
            <a:off x="449201" y="3538406"/>
            <a:ext cx="8157471" cy="393955"/>
          </a:xfrm>
          <a:prstGeom prst="rect">
            <a:avLst/>
          </a:prstGeom>
        </p:spPr>
      </p:pic>
      <p:sp>
        <p:nvSpPr>
          <p:cNvPr id="34" name="文本框 1">
            <a:extLst>
              <a:ext uri="{FF2B5EF4-FFF2-40B4-BE49-F238E27FC236}">
                <a16:creationId xmlns:a16="http://schemas.microsoft.com/office/drawing/2014/main" id="{9CB91CC6-C880-4525-A496-44BC548A9D42}"/>
              </a:ext>
            </a:extLst>
          </p:cNvPr>
          <p:cNvSpPr txBox="1"/>
          <p:nvPr/>
        </p:nvSpPr>
        <p:spPr>
          <a:xfrm>
            <a:off x="1231620" y="2955586"/>
            <a:ext cx="20991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EVM:-41.056dB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:-40.803dB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1B08799-3A52-4383-A260-043A6952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42443"/>
            <a:ext cx="2828221" cy="149342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422E771-E1D2-4D99-A7BB-2C5848847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454" y="4159830"/>
            <a:ext cx="2419124" cy="195834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058B038-9DA8-46A5-9105-E7CCEC118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4224" y="4151173"/>
            <a:ext cx="3604915" cy="182439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8F8DEA4-920E-4FD8-96DA-DF250D5FF5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2427"/>
          <a:stretch/>
        </p:blipFill>
        <p:spPr>
          <a:xfrm>
            <a:off x="554017" y="6058043"/>
            <a:ext cx="8052655" cy="393954"/>
          </a:xfrm>
          <a:prstGeom prst="rect">
            <a:avLst/>
          </a:prstGeom>
        </p:spPr>
      </p:pic>
      <p:sp>
        <p:nvSpPr>
          <p:cNvPr id="41" name="文本框 1">
            <a:extLst>
              <a:ext uri="{FF2B5EF4-FFF2-40B4-BE49-F238E27FC236}">
                <a16:creationId xmlns:a16="http://schemas.microsoft.com/office/drawing/2014/main" id="{57A3325F-2377-4E78-A439-06C256AC04A9}"/>
              </a:ext>
            </a:extLst>
          </p:cNvPr>
          <p:cNvSpPr txBox="1"/>
          <p:nvPr/>
        </p:nvSpPr>
        <p:spPr>
          <a:xfrm>
            <a:off x="1346749" y="5416723"/>
            <a:ext cx="20192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EVM:-42.133dB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:-40.764dB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361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C3E0881-098C-4AAC-8B19-D7629E0ECF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5288489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D59355-7FF5-4E84-B6B0-3C327EB01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D3A5F6-700F-4D36-BBEA-E198701A44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40FA611-1CD7-4BC5-9956-A7701032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IQ offset=0.2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436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IQ offset=0.4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08C6C7B-0241-4407-A4AA-E1EF9FE4E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0" y="1607893"/>
            <a:ext cx="2784675" cy="174097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43657A-09A6-41CA-9A00-F033753DB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38" y="1468478"/>
            <a:ext cx="3902697" cy="21144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7DDBAB2-B852-4A28-B684-7829F78C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04" y="1456401"/>
            <a:ext cx="3588385" cy="195804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C3BCA67-871A-45D7-9D12-1CE96DFD5B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9940"/>
          <a:stretch/>
        </p:blipFill>
        <p:spPr>
          <a:xfrm>
            <a:off x="449201" y="3565696"/>
            <a:ext cx="8817347" cy="437680"/>
          </a:xfrm>
          <a:prstGeom prst="rect">
            <a:avLst/>
          </a:prstGeom>
        </p:spPr>
      </p:pic>
      <p:sp>
        <p:nvSpPr>
          <p:cNvPr id="26" name="文本框 1">
            <a:extLst>
              <a:ext uri="{FF2B5EF4-FFF2-40B4-BE49-F238E27FC236}">
                <a16:creationId xmlns:a16="http://schemas.microsoft.com/office/drawing/2014/main" id="{46FD2C3D-EBDD-46B5-AF13-F5BD1570EEE9}"/>
              </a:ext>
            </a:extLst>
          </p:cNvPr>
          <p:cNvSpPr txBox="1"/>
          <p:nvPr/>
        </p:nvSpPr>
        <p:spPr>
          <a:xfrm>
            <a:off x="1264683" y="2964724"/>
            <a:ext cx="218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EVM:-32.981dB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:-42.814dB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F83A098-77A3-4CBD-8AD8-A286870FB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54628"/>
            <a:ext cx="3043887" cy="157417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7E38DA6-AA07-44AA-8C62-B476733FB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193019"/>
            <a:ext cx="2657372" cy="197942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8F5000C-4533-47FC-ADFE-E0C85E9ED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7031" y="4157561"/>
            <a:ext cx="3767295" cy="177988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5467199-A280-491E-A69C-034045A450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1049"/>
          <a:stretch/>
        </p:blipFill>
        <p:spPr>
          <a:xfrm>
            <a:off x="628309" y="6148527"/>
            <a:ext cx="8638239" cy="390531"/>
          </a:xfrm>
          <a:prstGeom prst="rect">
            <a:avLst/>
          </a:prstGeom>
        </p:spPr>
      </p:pic>
      <p:sp>
        <p:nvSpPr>
          <p:cNvPr id="39" name="文本框 1">
            <a:extLst>
              <a:ext uri="{FF2B5EF4-FFF2-40B4-BE49-F238E27FC236}">
                <a16:creationId xmlns:a16="http://schemas.microsoft.com/office/drawing/2014/main" id="{48833020-2D42-424B-B765-C19665092F9F}"/>
              </a:ext>
            </a:extLst>
          </p:cNvPr>
          <p:cNvSpPr txBox="1"/>
          <p:nvPr/>
        </p:nvSpPr>
        <p:spPr>
          <a:xfrm>
            <a:off x="1315016" y="5493592"/>
            <a:ext cx="21297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EVM:-33.456dB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:-42.827dB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293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BC759-E8E5-4CA5-814D-17D84E97B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CB030C-934C-4B3E-A9F5-1725E7B795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687EF0E-39D6-430A-857B-E7A20A76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IQ offset=0.4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D03829-D9B2-4419-82DE-E9C688A1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989139" cy="42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09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E564C4-29EF-46DD-A19D-C80FB907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77B256-9644-4F14-B23D-B92738F600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807561B-F338-47D7-98E3-DFFCDD27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Combine </a:t>
            </a:r>
            <a:r>
              <a:rPr lang="en-US" altLang="zh-CN" dirty="0" err="1"/>
              <a:t>RFImp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174DB489-E4CE-4853-A7B9-625B9369136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17861219"/>
              </p:ext>
            </p:extLst>
          </p:nvPr>
        </p:nvGraphicFramePr>
        <p:xfrm>
          <a:off x="449201" y="1370282"/>
          <a:ext cx="11512000" cy="255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615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63870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46284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89653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47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620834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47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0.388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47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-45.294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-46.33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50.969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51.369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47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-37.388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44.096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43.969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972068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0A1E7F5F-D323-4D85-8071-167B6E322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014069"/>
              </p:ext>
            </p:extLst>
          </p:nvPr>
        </p:nvGraphicFramePr>
        <p:xfrm>
          <a:off x="449201" y="3977715"/>
          <a:ext cx="11601646" cy="2720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2381485944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2300577932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3968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536823">
                <a:tc>
                  <a:txBody>
                    <a:bodyPr/>
                    <a:lstStyle/>
                    <a:p>
                      <a:r>
                        <a:rPr lang="en-US" sz="1400" dirty="0"/>
                        <a:t>RF 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PA_TOI(dBm)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DAC_Nbits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628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-92.133,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-101.072, 1e4, -113.607]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46550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-87.133,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-96.072, 1e4, -108.607]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85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548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Origin Para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78459B7-A77C-4BBB-BA90-BF488D041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9" t="11975" b="12186"/>
          <a:stretch/>
        </p:blipFill>
        <p:spPr>
          <a:xfrm>
            <a:off x="449201" y="1638482"/>
            <a:ext cx="2372907" cy="145879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5AAB3DA-DAFF-4C43-A273-3F4172E07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6" y="1399790"/>
            <a:ext cx="3781651" cy="208597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88FDD5D-0920-40CF-BF7D-F262847C1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01" y="1444144"/>
            <a:ext cx="3914946" cy="1824127"/>
          </a:xfrm>
          <a:prstGeom prst="rect">
            <a:avLst/>
          </a:prstGeom>
        </p:spPr>
      </p:pic>
      <p:sp>
        <p:nvSpPr>
          <p:cNvPr id="33" name="文本框 1">
            <a:extLst>
              <a:ext uri="{FF2B5EF4-FFF2-40B4-BE49-F238E27FC236}">
                <a16:creationId xmlns:a16="http://schemas.microsoft.com/office/drawing/2014/main" id="{39734177-C43C-431E-ADCC-4FE7E83DDF09}"/>
              </a:ext>
            </a:extLst>
          </p:cNvPr>
          <p:cNvSpPr txBox="1"/>
          <p:nvPr/>
        </p:nvSpPr>
        <p:spPr>
          <a:xfrm>
            <a:off x="941538" y="2754872"/>
            <a:ext cx="220839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EVM:-48.256dB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:-47.392dB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CB7A0C3-0AB4-4151-879F-971F412B9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0663"/>
          <a:stretch/>
        </p:blipFill>
        <p:spPr>
          <a:xfrm>
            <a:off x="562323" y="3543618"/>
            <a:ext cx="10210800" cy="40337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C62EB6D-C16B-4DF0-93A7-EFC435FAF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81739"/>
            <a:ext cx="2454420" cy="153401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9206224-5874-4E12-9BB3-8B34A0E62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8815" y="4124258"/>
            <a:ext cx="2454420" cy="195842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8BE5170-AB8C-4C4A-A8BD-D19DEA71F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3008" y="4170702"/>
            <a:ext cx="3807039" cy="195842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ACE254E-44C8-457E-97FA-C4BE6AEE9C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8764"/>
          <a:stretch/>
        </p:blipFill>
        <p:spPr>
          <a:xfrm>
            <a:off x="595815" y="6164802"/>
            <a:ext cx="10248900" cy="485461"/>
          </a:xfrm>
          <a:prstGeom prst="rect">
            <a:avLst/>
          </a:prstGeom>
        </p:spPr>
      </p:pic>
      <p:sp>
        <p:nvSpPr>
          <p:cNvPr id="41" name="文本框 1">
            <a:extLst>
              <a:ext uri="{FF2B5EF4-FFF2-40B4-BE49-F238E27FC236}">
                <a16:creationId xmlns:a16="http://schemas.microsoft.com/office/drawing/2014/main" id="{D189A3A6-9FEB-4958-B538-D20CBE476E31}"/>
              </a:ext>
            </a:extLst>
          </p:cNvPr>
          <p:cNvSpPr txBox="1"/>
          <p:nvPr/>
        </p:nvSpPr>
        <p:spPr>
          <a:xfrm>
            <a:off x="1071747" y="5496605"/>
            <a:ext cx="21269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EVM:-49.847dB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:-47.147dB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04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7C03-00A3-44CF-A4FC-1406AF3891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9227E-36A6-4A48-9376-AD8D4EC270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40E2DF-C62F-4B53-873C-93B139CA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</a:t>
            </a:r>
            <a:r>
              <a:rPr lang="zh-CN" altLang="en-US" dirty="0"/>
              <a:t>结合</a:t>
            </a:r>
            <a:r>
              <a:rPr lang="en-US" altLang="zh-CN" dirty="0"/>
              <a:t>VXT-II </a:t>
            </a:r>
            <a:r>
              <a:rPr lang="zh-CN" altLang="en-US" dirty="0"/>
              <a:t>接收端指标测试验证流程图</a:t>
            </a:r>
            <a:endParaRPr lang="en-US" dirty="0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A813548D-C8BE-48F1-826E-231C0946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785" y="2237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Rectangle 57">
            <a:extLst>
              <a:ext uri="{FF2B5EF4-FFF2-40B4-BE49-F238E27FC236}">
                <a16:creationId xmlns:a16="http://schemas.microsoft.com/office/drawing/2014/main" id="{E586389C-5CB3-43E9-B6B0-8D5776AD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62" y="20782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6DCCDCB-1695-475B-B331-37F93FDC7174}"/>
              </a:ext>
            </a:extLst>
          </p:cNvPr>
          <p:cNvGrpSpPr/>
          <p:nvPr/>
        </p:nvGrpSpPr>
        <p:grpSpPr>
          <a:xfrm>
            <a:off x="376543" y="1603164"/>
            <a:ext cx="11366256" cy="950199"/>
            <a:chOff x="248129" y="3377634"/>
            <a:chExt cx="11366256" cy="950199"/>
          </a:xfrm>
        </p:grpSpPr>
        <p:sp>
          <p:nvSpPr>
            <p:cNvPr id="58" name="Rectangle 17">
              <a:extLst>
                <a:ext uri="{FF2B5EF4-FFF2-40B4-BE49-F238E27FC236}">
                  <a16:creationId xmlns:a16="http://schemas.microsoft.com/office/drawing/2014/main" id="{4B050C89-46EF-41C1-96ED-CB4E2727C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29" y="3438518"/>
              <a:ext cx="1129931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SV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产生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5G NR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SISO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理想基带信号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68F7A700-4B86-49F4-97C9-720F40052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127" y="3414127"/>
              <a:ext cx="903492" cy="8443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Rx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射频器件非理想因素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id="{64195E25-D6E8-4609-B12C-CEEF41D2B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982" y="3423453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下载到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VXT-||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原型机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1" name="AutoShape 13">
              <a:extLst>
                <a:ext uri="{FF2B5EF4-FFF2-40B4-BE49-F238E27FC236}">
                  <a16:creationId xmlns:a16="http://schemas.microsoft.com/office/drawing/2014/main" id="{34512681-2123-4025-863E-0D28BFF73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3172" y="3866795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AutoShape 12">
              <a:extLst>
                <a:ext uri="{FF2B5EF4-FFF2-40B4-BE49-F238E27FC236}">
                  <a16:creationId xmlns:a16="http://schemas.microsoft.com/office/drawing/2014/main" id="{829E2BDB-412D-431F-B4CC-C1C41D76D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0623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AutoShape 11">
              <a:extLst>
                <a:ext uri="{FF2B5EF4-FFF2-40B4-BE49-F238E27FC236}">
                  <a16:creationId xmlns:a16="http://schemas.microsoft.com/office/drawing/2014/main" id="{C15EF228-1457-4F4A-BC8E-D3F78D184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1974" y="3851013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B9769ABC-B55C-4A0A-8BD0-5242C6548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684" y="3431345"/>
              <a:ext cx="1089172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测试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需带入暗室发射天线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C87553F8-1C10-4B50-A08E-0E80E0385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45" y="3414127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测试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需要经过暗室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6" name="AutoShape 6">
              <a:extLst>
                <a:ext uri="{FF2B5EF4-FFF2-40B4-BE49-F238E27FC236}">
                  <a16:creationId xmlns:a16="http://schemas.microsoft.com/office/drawing/2014/main" id="{786652EF-C516-46C3-A98E-8FBE56650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325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7" name="AutoShape 11">
              <a:extLst>
                <a:ext uri="{FF2B5EF4-FFF2-40B4-BE49-F238E27FC236}">
                  <a16:creationId xmlns:a16="http://schemas.microsoft.com/office/drawing/2014/main" id="{1996E7C9-5161-4A03-9CCC-CDE21D12F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389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F4B5EADC-DE3D-43B2-B2C5-E4A9B73FE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8025" y="3406671"/>
              <a:ext cx="963121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测试需经过用户接收天线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9" name="AutoShape 11">
              <a:extLst>
                <a:ext uri="{FF2B5EF4-FFF2-40B4-BE49-F238E27FC236}">
                  <a16:creationId xmlns:a16="http://schemas.microsoft.com/office/drawing/2014/main" id="{EE04E391-AE45-4252-8A06-7D3817575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6908" y="3804616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F860FC89-0B88-49B9-AD6C-DC4E70A1F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711" y="3401088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VXT-|| 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原型机收端接收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1" name="AutoShape 11">
              <a:extLst>
                <a:ext uri="{FF2B5EF4-FFF2-40B4-BE49-F238E27FC236}">
                  <a16:creationId xmlns:a16="http://schemas.microsoft.com/office/drawing/2014/main" id="{C4BA09BF-F9BC-4838-8B49-3DFE8771A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0178" y="3792419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F2A2397-6A1B-4567-8276-A7DB7FD5B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4932" y="3401088"/>
              <a:ext cx="1003879" cy="7826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VSA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将信号送回到</a:t>
              </a:r>
              <a:r>
                <a:rPr kumimoji="0" lang="en-US" altLang="zh-CN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SystemVue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3" name="AutoShape 12">
              <a:extLst>
                <a:ext uri="{FF2B5EF4-FFF2-40B4-BE49-F238E27FC236}">
                  <a16:creationId xmlns:a16="http://schemas.microsoft.com/office/drawing/2014/main" id="{05D54CAC-E027-4C4E-8FCB-7FBF59369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8811" y="378573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Rectangle 14">
              <a:extLst>
                <a:ext uri="{FF2B5EF4-FFF2-40B4-BE49-F238E27FC236}">
                  <a16:creationId xmlns:a16="http://schemas.microsoft.com/office/drawing/2014/main" id="{08367479-BB21-462C-867F-7B0E39287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4737" y="3403151"/>
              <a:ext cx="1003879" cy="7826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测量基站接收端指标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6" name="AutoShape 12">
              <a:extLst>
                <a:ext uri="{FF2B5EF4-FFF2-40B4-BE49-F238E27FC236}">
                  <a16:creationId xmlns:a16="http://schemas.microsoft.com/office/drawing/2014/main" id="{B189F6EE-DB6D-438F-90FA-096B19C54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9631" y="3768965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48CB1F-1C7C-4FB9-B266-565F025216AD}"/>
                </a:ext>
              </a:extLst>
            </p:cNvPr>
            <p:cNvSpPr/>
            <p:nvPr/>
          </p:nvSpPr>
          <p:spPr>
            <a:xfrm>
              <a:off x="251199" y="3377634"/>
              <a:ext cx="11363186" cy="9501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95" name="Rectangle 17">
            <a:extLst>
              <a:ext uri="{FF2B5EF4-FFF2-40B4-BE49-F238E27FC236}">
                <a16:creationId xmlns:a16="http://schemas.microsoft.com/office/drawing/2014/main" id="{B1843DB3-C02C-42DA-B209-76FFD293A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1" y="4617228"/>
            <a:ext cx="1129931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5G NR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基站 </a:t>
            </a: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SISO Ideal Signal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15">
            <a:extLst>
              <a:ext uri="{FF2B5EF4-FFF2-40B4-BE49-F238E27FC236}">
                <a16:creationId xmlns:a16="http://schemas.microsoft.com/office/drawing/2014/main" id="{07796049-476F-4DF0-8E8F-835D16DE7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467" y="4658910"/>
            <a:ext cx="893997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Modulator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AutoShape 13">
            <a:extLst>
              <a:ext uri="{FF2B5EF4-FFF2-40B4-BE49-F238E27FC236}">
                <a16:creationId xmlns:a16="http://schemas.microsoft.com/office/drawing/2014/main" id="{CA9F1425-C78C-4267-B33B-61B42B1B30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0440" y="4993953"/>
            <a:ext cx="35475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AutoShape 11">
            <a:extLst>
              <a:ext uri="{FF2B5EF4-FFF2-40B4-BE49-F238E27FC236}">
                <a16:creationId xmlns:a16="http://schemas.microsoft.com/office/drawing/2014/main" id="{C8481B3E-024B-4B1A-B630-BA596C0D1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2320" y="4932026"/>
            <a:ext cx="35475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5EB7BF-7D5F-4F2B-BCC3-21DE19337821}"/>
              </a:ext>
            </a:extLst>
          </p:cNvPr>
          <p:cNvSpPr/>
          <p:nvPr/>
        </p:nvSpPr>
        <p:spPr>
          <a:xfrm>
            <a:off x="392339" y="3070638"/>
            <a:ext cx="9524659" cy="3111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A2A64BED-7E67-41EF-AACD-33E3EF989AA7}"/>
              </a:ext>
            </a:extLst>
          </p:cNvPr>
          <p:cNvGrpSpPr/>
          <p:nvPr/>
        </p:nvGrpSpPr>
        <p:grpSpPr>
          <a:xfrm>
            <a:off x="879341" y="3681198"/>
            <a:ext cx="945468" cy="786689"/>
            <a:chOff x="2477086" y="2595873"/>
            <a:chExt cx="903492" cy="819966"/>
          </a:xfrm>
        </p:grpSpPr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0F34FDA9-1349-46B3-A1B1-B7CFDD1FBBF2}"/>
                </a:ext>
              </a:extLst>
            </p:cNvPr>
            <p:cNvSpPr/>
            <p:nvPr/>
          </p:nvSpPr>
          <p:spPr>
            <a:xfrm>
              <a:off x="2477086" y="2595873"/>
              <a:ext cx="903492" cy="81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5C9E0B07-5996-4B1A-AD05-53D6B4D65C90}"/>
                </a:ext>
              </a:extLst>
            </p:cNvPr>
            <p:cNvSpPr txBox="1"/>
            <p:nvPr/>
          </p:nvSpPr>
          <p:spPr>
            <a:xfrm>
              <a:off x="2605426" y="2809187"/>
              <a:ext cx="646821" cy="18466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Oscillator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31FA5225-20FB-4E1F-86F0-1F72F2017433}"/>
              </a:ext>
            </a:extLst>
          </p:cNvPr>
          <p:cNvGrpSpPr/>
          <p:nvPr/>
        </p:nvGrpSpPr>
        <p:grpSpPr>
          <a:xfrm>
            <a:off x="5778828" y="4607518"/>
            <a:ext cx="903492" cy="819966"/>
            <a:chOff x="2477086" y="2595873"/>
            <a:chExt cx="903492" cy="819966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0A27928-8D26-4076-B90C-B3CF250E66B3}"/>
                </a:ext>
              </a:extLst>
            </p:cNvPr>
            <p:cNvSpPr/>
            <p:nvPr/>
          </p:nvSpPr>
          <p:spPr>
            <a:xfrm>
              <a:off x="2477086" y="2595873"/>
              <a:ext cx="903492" cy="81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D69DE73-8884-4317-A88D-62ECBBB1653B}"/>
                </a:ext>
              </a:extLst>
            </p:cNvPr>
            <p:cNvSpPr txBox="1"/>
            <p:nvPr/>
          </p:nvSpPr>
          <p:spPr>
            <a:xfrm>
              <a:off x="2605426" y="2809187"/>
              <a:ext cx="646821" cy="18466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Mixer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77C5FC63-3A7D-4441-823D-5BB8FF42AAFB}"/>
              </a:ext>
            </a:extLst>
          </p:cNvPr>
          <p:cNvCxnSpPr>
            <a:cxnSpLocks/>
            <a:stCxn id="127" idx="6"/>
            <a:endCxn id="97" idx="0"/>
          </p:cNvCxnSpPr>
          <p:nvPr/>
        </p:nvCxnSpPr>
        <p:spPr>
          <a:xfrm>
            <a:off x="1824809" y="4074543"/>
            <a:ext cx="619657" cy="58436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468677A-ABCE-40E8-A936-BF6109FC5289}"/>
              </a:ext>
            </a:extLst>
          </p:cNvPr>
          <p:cNvGrpSpPr/>
          <p:nvPr/>
        </p:nvGrpSpPr>
        <p:grpSpPr>
          <a:xfrm>
            <a:off x="5055752" y="3779096"/>
            <a:ext cx="945468" cy="786689"/>
            <a:chOff x="2477086" y="2595873"/>
            <a:chExt cx="903492" cy="819966"/>
          </a:xfrm>
        </p:grpSpPr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C9194846-12B3-4BB6-8F34-D52878D38D6F}"/>
                </a:ext>
              </a:extLst>
            </p:cNvPr>
            <p:cNvSpPr/>
            <p:nvPr/>
          </p:nvSpPr>
          <p:spPr>
            <a:xfrm>
              <a:off x="2477086" y="2595873"/>
              <a:ext cx="903492" cy="81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43A364FA-6294-4E30-ACC5-AA4042664A77}"/>
                </a:ext>
              </a:extLst>
            </p:cNvPr>
            <p:cNvSpPr txBox="1"/>
            <p:nvPr/>
          </p:nvSpPr>
          <p:spPr>
            <a:xfrm>
              <a:off x="2605426" y="2809187"/>
              <a:ext cx="646821" cy="18466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Oscillator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09" name="连接符: 肘形 108">
            <a:extLst>
              <a:ext uri="{FF2B5EF4-FFF2-40B4-BE49-F238E27FC236}">
                <a16:creationId xmlns:a16="http://schemas.microsoft.com/office/drawing/2014/main" id="{59FD46FA-22B6-4695-B6DF-E3CB4078ABD5}"/>
              </a:ext>
            </a:extLst>
          </p:cNvPr>
          <p:cNvCxnSpPr>
            <a:stCxn id="123" idx="6"/>
            <a:endCxn id="125" idx="0"/>
          </p:cNvCxnSpPr>
          <p:nvPr/>
        </p:nvCxnSpPr>
        <p:spPr>
          <a:xfrm>
            <a:off x="6001220" y="4172441"/>
            <a:ext cx="229354" cy="43507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734A73F-D709-4C04-8513-6748ED2FF2D7}"/>
              </a:ext>
            </a:extLst>
          </p:cNvPr>
          <p:cNvGrpSpPr/>
          <p:nvPr/>
        </p:nvGrpSpPr>
        <p:grpSpPr>
          <a:xfrm>
            <a:off x="4433465" y="4542402"/>
            <a:ext cx="1053845" cy="950199"/>
            <a:chOff x="5367847" y="4667019"/>
            <a:chExt cx="1117793" cy="1057866"/>
          </a:xfrm>
        </p:grpSpPr>
        <p:sp>
          <p:nvSpPr>
            <p:cNvPr id="121" name="流程图: 摘录 120">
              <a:extLst>
                <a:ext uri="{FF2B5EF4-FFF2-40B4-BE49-F238E27FC236}">
                  <a16:creationId xmlns:a16="http://schemas.microsoft.com/office/drawing/2014/main" id="{5FCD935F-45D7-421C-866F-43F759C6AEB0}"/>
                </a:ext>
              </a:extLst>
            </p:cNvPr>
            <p:cNvSpPr/>
            <p:nvPr/>
          </p:nvSpPr>
          <p:spPr>
            <a:xfrm rot="5400000">
              <a:off x="5397811" y="4637055"/>
              <a:ext cx="1057866" cy="1117793"/>
            </a:xfrm>
            <a:prstGeom prst="flowChartExtra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FB35CCC1-7B10-47AA-8AB1-30D4D01889C7}"/>
                </a:ext>
              </a:extLst>
            </p:cNvPr>
            <p:cNvSpPr txBox="1"/>
            <p:nvPr/>
          </p:nvSpPr>
          <p:spPr>
            <a:xfrm>
              <a:off x="5401531" y="5032946"/>
              <a:ext cx="813619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Amplifier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F8D67BC-7F39-44E5-ABD0-4F095D36431F}"/>
              </a:ext>
            </a:extLst>
          </p:cNvPr>
          <p:cNvSpPr txBox="1"/>
          <p:nvPr/>
        </p:nvSpPr>
        <p:spPr>
          <a:xfrm>
            <a:off x="6235951" y="3645991"/>
            <a:ext cx="763170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Phase Noise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B7F272F2-5464-431A-A91A-592C6D1E8250}"/>
              </a:ext>
            </a:extLst>
          </p:cNvPr>
          <p:cNvSpPr txBox="1"/>
          <p:nvPr/>
        </p:nvSpPr>
        <p:spPr>
          <a:xfrm>
            <a:off x="4401797" y="5658634"/>
            <a:ext cx="111717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Noise Figure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0B5018DC-EBCE-4276-A492-DE8A5C1CC14E}"/>
              </a:ext>
            </a:extLst>
          </p:cNvPr>
          <p:cNvCxnSpPr>
            <a:stCxn id="114" idx="1"/>
            <a:endCxn id="123" idx="7"/>
          </p:cNvCxnSpPr>
          <p:nvPr/>
        </p:nvCxnSpPr>
        <p:spPr>
          <a:xfrm flipH="1">
            <a:off x="5862759" y="3861435"/>
            <a:ext cx="373192" cy="328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A07F47F-5C7E-46B8-A4A7-A25FCF6A9165}"/>
              </a:ext>
            </a:extLst>
          </p:cNvPr>
          <p:cNvSpPr txBox="1"/>
          <p:nvPr/>
        </p:nvSpPr>
        <p:spPr>
          <a:xfrm>
            <a:off x="2627198" y="3151606"/>
            <a:ext cx="26553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带入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Rx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射频非理想因素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989CC91-DB04-4CE5-B381-8F1904B289C5}"/>
              </a:ext>
            </a:extLst>
          </p:cNvPr>
          <p:cNvGrpSpPr/>
          <p:nvPr/>
        </p:nvGrpSpPr>
        <p:grpSpPr>
          <a:xfrm>
            <a:off x="3162839" y="4633671"/>
            <a:ext cx="852173" cy="679568"/>
            <a:chOff x="10222316" y="3860469"/>
            <a:chExt cx="852173" cy="67956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2F831B2-F1DD-4167-9968-7AE216DE59F0}"/>
                </a:ext>
              </a:extLst>
            </p:cNvPr>
            <p:cNvSpPr/>
            <p:nvPr/>
          </p:nvSpPr>
          <p:spPr>
            <a:xfrm>
              <a:off x="10222316" y="3860469"/>
              <a:ext cx="852173" cy="6795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387E3FF-27EA-4AA9-8E24-119CC75B58D9}"/>
                </a:ext>
              </a:extLst>
            </p:cNvPr>
            <p:cNvSpPr txBox="1"/>
            <p:nvPr/>
          </p:nvSpPr>
          <p:spPr>
            <a:xfrm>
              <a:off x="10282147" y="4046626"/>
              <a:ext cx="73251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Noise Density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08B0343-1781-43EE-9C90-3E51BD384914}"/>
              </a:ext>
            </a:extLst>
          </p:cNvPr>
          <p:cNvCxnSpPr>
            <a:stCxn id="97" idx="3"/>
            <a:endCxn id="11" idx="1"/>
          </p:cNvCxnSpPr>
          <p:nvPr/>
        </p:nvCxnSpPr>
        <p:spPr>
          <a:xfrm>
            <a:off x="2891464" y="4973455"/>
            <a:ext cx="27137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7CADE3-69A7-404D-9065-9CA9DC21A6BF}"/>
              </a:ext>
            </a:extLst>
          </p:cNvPr>
          <p:cNvCxnSpPr>
            <a:stCxn id="11" idx="3"/>
            <a:endCxn id="122" idx="1"/>
          </p:cNvCxnSpPr>
          <p:nvPr/>
        </p:nvCxnSpPr>
        <p:spPr>
          <a:xfrm flipV="1">
            <a:off x="4015012" y="4967845"/>
            <a:ext cx="450210" cy="56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4BA8B16-A87F-4734-B878-9E3BDC8CD5DA}"/>
              </a:ext>
            </a:extLst>
          </p:cNvPr>
          <p:cNvCxnSpPr>
            <a:stCxn id="121" idx="0"/>
            <a:endCxn id="125" idx="2"/>
          </p:cNvCxnSpPr>
          <p:nvPr/>
        </p:nvCxnSpPr>
        <p:spPr>
          <a:xfrm flipV="1">
            <a:off x="5487310" y="5017501"/>
            <a:ext cx="29151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46ED31F-A592-430F-97EF-FB6F655FB3AE}"/>
              </a:ext>
            </a:extLst>
          </p:cNvPr>
          <p:cNvCxnSpPr>
            <a:stCxn id="115" idx="0"/>
            <a:endCxn id="121" idx="3"/>
          </p:cNvCxnSpPr>
          <p:nvPr/>
        </p:nvCxnSpPr>
        <p:spPr>
          <a:xfrm flipV="1">
            <a:off x="4960387" y="5255051"/>
            <a:ext cx="0" cy="40358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C74ECF8-18F5-43C3-9FBD-5A7D718CAB3A}"/>
              </a:ext>
            </a:extLst>
          </p:cNvPr>
          <p:cNvGrpSpPr/>
          <p:nvPr/>
        </p:nvGrpSpPr>
        <p:grpSpPr>
          <a:xfrm>
            <a:off x="7052804" y="4639277"/>
            <a:ext cx="1069478" cy="709352"/>
            <a:chOff x="10236433" y="3817764"/>
            <a:chExt cx="1069478" cy="709352"/>
          </a:xfrm>
        </p:grpSpPr>
        <p:sp>
          <p:nvSpPr>
            <p:cNvPr id="103" name="Rectangle 3">
              <a:extLst>
                <a:ext uri="{FF2B5EF4-FFF2-40B4-BE49-F238E27FC236}">
                  <a16:creationId xmlns:a16="http://schemas.microsoft.com/office/drawing/2014/main" id="{B22F3323-E540-4DDD-B78E-D0E080A37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6433" y="3817764"/>
              <a:ext cx="1069478" cy="7093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1C32DE0-1C1B-4232-A705-59E4E6F340A7}"/>
                </a:ext>
              </a:extLst>
            </p:cNvPr>
            <p:cNvSpPr txBox="1"/>
            <p:nvPr/>
          </p:nvSpPr>
          <p:spPr>
            <a:xfrm>
              <a:off x="10324761" y="4020950"/>
              <a:ext cx="94301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 err="1">
                  <a:latin typeface="Arial" panose="020B0604020202020204" pitchFamily="34" charset="0"/>
                </a:rPr>
                <a:t>Demod</a:t>
              </a:r>
              <a:endParaRPr lang="zh-CN" altLang="en-US" sz="1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A48BADC-9D57-4724-9B79-E5846CFD7C00}"/>
              </a:ext>
            </a:extLst>
          </p:cNvPr>
          <p:cNvGrpSpPr/>
          <p:nvPr/>
        </p:nvGrpSpPr>
        <p:grpSpPr>
          <a:xfrm>
            <a:off x="8537802" y="4555627"/>
            <a:ext cx="939408" cy="764660"/>
            <a:chOff x="10164602" y="4172440"/>
            <a:chExt cx="1223443" cy="89216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2A771D0-CCEA-44C7-A4A6-4B28E08C047E}"/>
                </a:ext>
              </a:extLst>
            </p:cNvPr>
            <p:cNvSpPr/>
            <p:nvPr/>
          </p:nvSpPr>
          <p:spPr>
            <a:xfrm>
              <a:off x="10164602" y="4172440"/>
              <a:ext cx="1223443" cy="892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9A4583B-689D-4A78-AA77-2F50CE467E41}"/>
                </a:ext>
              </a:extLst>
            </p:cNvPr>
            <p:cNvSpPr txBox="1"/>
            <p:nvPr/>
          </p:nvSpPr>
          <p:spPr>
            <a:xfrm>
              <a:off x="10328233" y="4543681"/>
              <a:ext cx="908916" cy="200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ADC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B71232D-7F2A-436D-92F7-8BD3BD0A3271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8084146" y="4937957"/>
            <a:ext cx="453656" cy="122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C7EB1D9-5E04-4134-9296-E04DFB5E9E4A}"/>
              </a:ext>
            </a:extLst>
          </p:cNvPr>
          <p:cNvCxnSpPr>
            <a:stCxn id="35" idx="3"/>
          </p:cNvCxnSpPr>
          <p:nvPr/>
        </p:nvCxnSpPr>
        <p:spPr>
          <a:xfrm>
            <a:off x="9477210" y="4937957"/>
            <a:ext cx="317239" cy="469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92C32A0-4299-4B43-9A89-E529FE9D6E12}"/>
              </a:ext>
            </a:extLst>
          </p:cNvPr>
          <p:cNvSpPr txBox="1"/>
          <p:nvPr/>
        </p:nvSpPr>
        <p:spPr>
          <a:xfrm>
            <a:off x="6963000" y="5613578"/>
            <a:ext cx="124908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 Imbalance</a:t>
            </a:r>
          </a:p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775B7E7-6E63-4349-9835-4F7636184477}"/>
              </a:ext>
            </a:extLst>
          </p:cNvPr>
          <p:cNvCxnSpPr>
            <a:stCxn id="42" idx="0"/>
            <a:endCxn id="103" idx="2"/>
          </p:cNvCxnSpPr>
          <p:nvPr/>
        </p:nvCxnSpPr>
        <p:spPr>
          <a:xfrm flipV="1">
            <a:off x="7587543" y="5348629"/>
            <a:ext cx="0" cy="26494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2981313-AEF4-42D0-AB70-27A0E9799B36}"/>
              </a:ext>
            </a:extLst>
          </p:cNvPr>
          <p:cNvSpPr txBox="1"/>
          <p:nvPr/>
        </p:nvSpPr>
        <p:spPr>
          <a:xfrm>
            <a:off x="8537802" y="5658634"/>
            <a:ext cx="9394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ADC_Nbits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1DF8C393-CB7E-4040-9D95-8C1D20CEEC07}"/>
              </a:ext>
            </a:extLst>
          </p:cNvPr>
          <p:cNvCxnSpPr>
            <a:stCxn id="129" idx="0"/>
            <a:endCxn id="35" idx="2"/>
          </p:cNvCxnSpPr>
          <p:nvPr/>
        </p:nvCxnSpPr>
        <p:spPr>
          <a:xfrm flipV="1">
            <a:off x="9007506" y="5320287"/>
            <a:ext cx="0" cy="33834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84C83BD-6D33-4D8A-8305-8BDB9EDE8F18}"/>
              </a:ext>
            </a:extLst>
          </p:cNvPr>
          <p:cNvSpPr txBox="1"/>
          <p:nvPr/>
        </p:nvSpPr>
        <p:spPr>
          <a:xfrm>
            <a:off x="3056496" y="5658634"/>
            <a:ext cx="106485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174dBm/Hz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A2CE3314-15CB-4ABF-9E32-38C978B2CE9B}"/>
              </a:ext>
            </a:extLst>
          </p:cNvPr>
          <p:cNvCxnSpPr>
            <a:stCxn id="134" idx="0"/>
            <a:endCxn id="11" idx="2"/>
          </p:cNvCxnSpPr>
          <p:nvPr/>
        </p:nvCxnSpPr>
        <p:spPr>
          <a:xfrm flipV="1">
            <a:off x="3588926" y="5313239"/>
            <a:ext cx="0" cy="3453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箭头: 下 137">
            <a:extLst>
              <a:ext uri="{FF2B5EF4-FFF2-40B4-BE49-F238E27FC236}">
                <a16:creationId xmlns:a16="http://schemas.microsoft.com/office/drawing/2014/main" id="{591DD978-D30C-49F0-AF3A-22487E5F42D6}"/>
              </a:ext>
            </a:extLst>
          </p:cNvPr>
          <p:cNvSpPr/>
          <p:nvPr/>
        </p:nvSpPr>
        <p:spPr>
          <a:xfrm>
            <a:off x="1877785" y="2484016"/>
            <a:ext cx="460062" cy="58013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</p:spTree>
    <p:extLst>
      <p:ext uri="{BB962C8B-B14F-4D97-AF65-F5344CB8AC3E}">
        <p14:creationId xmlns:p14="http://schemas.microsoft.com/office/powerpoint/2010/main" val="2799995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377AF8-DB5F-4450-9AEB-BE2A380A6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A22C0E-DC19-47ED-BCAF-CDE69E7C4D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D12845-0D5C-4F30-98BF-6F054DA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Origin Para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0F2DBD-CB7D-4D72-B8EC-106894DE479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38581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3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Change 5dB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5CC9C30-B43D-464B-8187-546D5A5D5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8" t="10913" b="10400"/>
          <a:stretch/>
        </p:blipFill>
        <p:spPr>
          <a:xfrm>
            <a:off x="449200" y="1638481"/>
            <a:ext cx="2388267" cy="152250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EEC9C3F-C06C-4883-BB52-4F63B546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646" y="1372361"/>
            <a:ext cx="3481346" cy="19290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77D840D-786D-40A2-90B7-3B47AC8F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552" y="1456401"/>
            <a:ext cx="4465196" cy="183970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A458E9C-3128-4B10-A764-88D044F8E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070"/>
          <a:stretch/>
        </p:blipFill>
        <p:spPr>
          <a:xfrm>
            <a:off x="462465" y="3437984"/>
            <a:ext cx="10382250" cy="492444"/>
          </a:xfrm>
          <a:prstGeom prst="rect">
            <a:avLst/>
          </a:prstGeom>
        </p:spPr>
      </p:pic>
      <p:sp>
        <p:nvSpPr>
          <p:cNvPr id="26" name="文本框 1">
            <a:extLst>
              <a:ext uri="{FF2B5EF4-FFF2-40B4-BE49-F238E27FC236}">
                <a16:creationId xmlns:a16="http://schemas.microsoft.com/office/drawing/2014/main" id="{F688490A-7106-4281-9DCF-E782E814E837}"/>
              </a:ext>
            </a:extLst>
          </p:cNvPr>
          <p:cNvSpPr txBox="1"/>
          <p:nvPr/>
        </p:nvSpPr>
        <p:spPr>
          <a:xfrm>
            <a:off x="941538" y="2866018"/>
            <a:ext cx="23753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EVM:-45.294dB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:-44.951dB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79B28BD-D3D1-4A34-A1F0-FB1420327E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28" b="12773"/>
          <a:stretch/>
        </p:blipFill>
        <p:spPr>
          <a:xfrm>
            <a:off x="462466" y="4264241"/>
            <a:ext cx="2742648" cy="150709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E2ECDBA-3C19-4A73-88CD-B3E89125F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976" y="4191258"/>
            <a:ext cx="2242499" cy="180205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9D6A6B6-EC59-4B8C-80A2-85C4579E4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5261" y="4137521"/>
            <a:ext cx="4321385" cy="179992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D072661-CD0A-4125-94AE-335CBF9765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9588"/>
          <a:stretch/>
        </p:blipFill>
        <p:spPr>
          <a:xfrm>
            <a:off x="384270" y="6058043"/>
            <a:ext cx="10410825" cy="492443"/>
          </a:xfrm>
          <a:prstGeom prst="rect">
            <a:avLst/>
          </a:prstGeom>
        </p:spPr>
      </p:pic>
      <p:sp>
        <p:nvSpPr>
          <p:cNvPr id="39" name="文本框 1">
            <a:extLst>
              <a:ext uri="{FF2B5EF4-FFF2-40B4-BE49-F238E27FC236}">
                <a16:creationId xmlns:a16="http://schemas.microsoft.com/office/drawing/2014/main" id="{5DA89569-49CC-4DE4-9CED-B0496EA1026B}"/>
              </a:ext>
            </a:extLst>
          </p:cNvPr>
          <p:cNvSpPr txBox="1"/>
          <p:nvPr/>
        </p:nvSpPr>
        <p:spPr>
          <a:xfrm>
            <a:off x="1115258" y="5439316"/>
            <a:ext cx="21265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EVM:-46.33dB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:-45.377dB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45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EFC0B-0394-4089-A97D-6D3DD94BB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14ABA1-26A5-4EB4-B9F1-F7117EE158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9E3D3D-CB91-4893-9159-169A0ED9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Change 5dB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9FB2739-89BB-48AB-B4B1-F8A3305264E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65220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6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Change 10dB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44D9EE4-EC2A-484E-A84D-4E8AA5ABD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8" t="9613" b="10773"/>
          <a:stretch/>
        </p:blipFill>
        <p:spPr>
          <a:xfrm>
            <a:off x="449201" y="1620892"/>
            <a:ext cx="2696761" cy="179051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EB3415B-ABF7-4FEC-AC8A-09A9F8886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773" y="1391278"/>
            <a:ext cx="3843460" cy="202013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452628D-70F9-4CBB-8E2E-8A11E55F6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48" y="1345017"/>
            <a:ext cx="3918805" cy="205663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6C55F58-3FB1-497C-BA18-837D6DAFFD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879"/>
          <a:stretch/>
        </p:blipFill>
        <p:spPr>
          <a:xfrm>
            <a:off x="449201" y="3530684"/>
            <a:ext cx="10172700" cy="463546"/>
          </a:xfrm>
          <a:prstGeom prst="rect">
            <a:avLst/>
          </a:prstGeom>
        </p:spPr>
      </p:pic>
      <p:sp>
        <p:nvSpPr>
          <p:cNvPr id="34" name="文本框 1">
            <a:extLst>
              <a:ext uri="{FF2B5EF4-FFF2-40B4-BE49-F238E27FC236}">
                <a16:creationId xmlns:a16="http://schemas.microsoft.com/office/drawing/2014/main" id="{9C16989F-781B-4D0F-A54C-6D33D8AA2C69}"/>
              </a:ext>
            </a:extLst>
          </p:cNvPr>
          <p:cNvSpPr txBox="1"/>
          <p:nvPr/>
        </p:nvSpPr>
        <p:spPr>
          <a:xfrm>
            <a:off x="1254521" y="2976686"/>
            <a:ext cx="20717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EVM:-37.388dB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:-40.8dB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6E3B247-781D-4819-898D-6F4197DA0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50"/>
          <a:stretch/>
        </p:blipFill>
        <p:spPr>
          <a:xfrm>
            <a:off x="449201" y="4197278"/>
            <a:ext cx="2970480" cy="160312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21E1C00-9F0A-4F27-80AB-E01FB6BF2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454" y="4100448"/>
            <a:ext cx="2596261" cy="195759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76EFCEA-DEA6-425A-90DA-C1F180CCE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681" y="4088741"/>
            <a:ext cx="4002332" cy="195759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E014EAD-CB1B-469F-A098-0AC43872EE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6571"/>
          <a:stretch/>
        </p:blipFill>
        <p:spPr>
          <a:xfrm>
            <a:off x="410062" y="6117195"/>
            <a:ext cx="10306050" cy="483990"/>
          </a:xfrm>
          <a:prstGeom prst="rect">
            <a:avLst/>
          </a:prstGeom>
        </p:spPr>
      </p:pic>
      <p:sp>
        <p:nvSpPr>
          <p:cNvPr id="41" name="文本框 1">
            <a:extLst>
              <a:ext uri="{FF2B5EF4-FFF2-40B4-BE49-F238E27FC236}">
                <a16:creationId xmlns:a16="http://schemas.microsoft.com/office/drawing/2014/main" id="{94A62673-CE19-4A62-96D7-9A38A71DF510}"/>
              </a:ext>
            </a:extLst>
          </p:cNvPr>
          <p:cNvSpPr txBox="1"/>
          <p:nvPr/>
        </p:nvSpPr>
        <p:spPr>
          <a:xfrm>
            <a:off x="1392380" y="5503217"/>
            <a:ext cx="22415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EVM:-37.69dB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:-41.316dB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734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25F5D-344E-4D1E-AA10-4F645E6FD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EF397-6F25-4BB1-A3D0-E6180BEA1C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B64F0CC-A75E-4EA6-85B0-81E2EC8F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Change 10dB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4D26C58-8AD2-4ADB-90EB-66FFF6486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7362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8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B7E18F-C147-4427-898E-1DD35F5B3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64969A-7B51-4CC4-BC46-1FAFB93614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C1C1F88-AEDB-4A00-B568-5B76484B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OTA Test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3FE049E-8CFF-4EB9-BBC7-D197CA8A13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132599931"/>
              </p:ext>
            </p:extLst>
          </p:nvPr>
        </p:nvGraphicFramePr>
        <p:xfrm>
          <a:off x="449201" y="1593988"/>
          <a:ext cx="11512000" cy="235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615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63870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46284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89653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OTA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Signal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44.46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43.096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43.104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93908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r>
                        <a:rPr lang="en-US" altLang="zh-CN" dirty="0"/>
                        <a:t> Signal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-34.409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-34.924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41.013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40.712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0.301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40.823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40.744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24292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C53A74C-B6CB-4E3D-9A6E-A97CDD35A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475737"/>
              </p:ext>
            </p:extLst>
          </p:nvPr>
        </p:nvGraphicFramePr>
        <p:xfrm>
          <a:off x="449201" y="4088466"/>
          <a:ext cx="11601646" cy="215285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2381485944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2300577932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3968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OTA Test Parameters(Length=2.5m,Pathloss=-54.7dBm)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5368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RF Imp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PA_TOI(dBm)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DAC_Nbits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628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Ideal </a:t>
                      </a:r>
                      <a:r>
                        <a:rPr lang="en-US" altLang="zh-CN" dirty="0" err="1"/>
                        <a:t>RFImp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仪表参数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r>
                        <a:rPr lang="en-US" altLang="zh-CN" dirty="0"/>
                        <a:t>58.7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</a:t>
                      </a:r>
                      <a:r>
                        <a:rPr lang="en-US" altLang="zh-CN" sz="1600" dirty="0"/>
                        <a:t>100 -98.57 1e3 -107.56 1e4 -121.67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Test </a:t>
                      </a:r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158.7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[100 -88.57 1e3 -97.56 1e4 -111.67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4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265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Ideal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内容占位符 9">
            <a:extLst>
              <a:ext uri="{FF2B5EF4-FFF2-40B4-BE49-F238E27FC236}">
                <a16:creationId xmlns:a16="http://schemas.microsoft.com/office/drawing/2014/main" id="{8B46C6E4-7179-4186-B0C3-9A9C497F1C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9488" b="8021"/>
          <a:stretch/>
        </p:blipFill>
        <p:spPr>
          <a:xfrm>
            <a:off x="449201" y="1638482"/>
            <a:ext cx="2718205" cy="156347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CBEA21B-B199-4E15-BEAA-619759FA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393" y="1499982"/>
            <a:ext cx="3312699" cy="179453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F7E7202-B459-4A94-ACF0-3C9988B1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492" y="1407416"/>
            <a:ext cx="4015563" cy="179453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5284046-89CB-42E0-B96F-9835C13A8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845"/>
          <a:stretch/>
        </p:blipFill>
        <p:spPr>
          <a:xfrm>
            <a:off x="449201" y="3486192"/>
            <a:ext cx="8515690" cy="393954"/>
          </a:xfrm>
          <a:prstGeom prst="rect">
            <a:avLst/>
          </a:prstGeom>
        </p:spPr>
      </p:pic>
      <p:sp>
        <p:nvSpPr>
          <p:cNvPr id="34" name="TextBox 5">
            <a:extLst>
              <a:ext uri="{FF2B5EF4-FFF2-40B4-BE49-F238E27FC236}">
                <a16:creationId xmlns:a16="http://schemas.microsoft.com/office/drawing/2014/main" id="{6E482617-0A36-4F72-B044-5D5269E4E269}"/>
              </a:ext>
            </a:extLst>
          </p:cNvPr>
          <p:cNvSpPr txBox="1"/>
          <p:nvPr/>
        </p:nvSpPr>
        <p:spPr>
          <a:xfrm>
            <a:off x="751114" y="2904376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EVM=-42.26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offset=-46.947</a:t>
            </a:r>
          </a:p>
        </p:txBody>
      </p:sp>
      <p:pic>
        <p:nvPicPr>
          <p:cNvPr id="35" name="内容占位符 8">
            <a:extLst>
              <a:ext uri="{FF2B5EF4-FFF2-40B4-BE49-F238E27FC236}">
                <a16:creationId xmlns:a16="http://schemas.microsoft.com/office/drawing/2014/main" id="{3A0CE547-1333-47B4-A64B-E8D0F570C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50" y="4156103"/>
            <a:ext cx="2599905" cy="162494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30A2E17-3EA7-4011-B4CF-D752B5975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156" y="4194181"/>
            <a:ext cx="2880559" cy="2033643"/>
          </a:xfrm>
          <a:prstGeom prst="rect">
            <a:avLst/>
          </a:prstGeom>
        </p:spPr>
      </p:pic>
      <p:pic>
        <p:nvPicPr>
          <p:cNvPr id="37" name="内容占位符 5">
            <a:extLst>
              <a:ext uri="{FF2B5EF4-FFF2-40B4-BE49-F238E27FC236}">
                <a16:creationId xmlns:a16="http://schemas.microsoft.com/office/drawing/2014/main" id="{CEEBB19C-8DFB-4678-A3A9-3CEF6E399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869" y="4113596"/>
            <a:ext cx="3760807" cy="194444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6F5FDAE-1B6D-4E17-9E01-C8EC28A7BC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8855"/>
          <a:stretch/>
        </p:blipFill>
        <p:spPr>
          <a:xfrm>
            <a:off x="357800" y="6123033"/>
            <a:ext cx="10848975" cy="492443"/>
          </a:xfrm>
          <a:prstGeom prst="rect">
            <a:avLst/>
          </a:prstGeom>
        </p:spPr>
      </p:pic>
      <p:sp>
        <p:nvSpPr>
          <p:cNvPr id="41" name="TextBox 5">
            <a:extLst>
              <a:ext uri="{FF2B5EF4-FFF2-40B4-BE49-F238E27FC236}">
                <a16:creationId xmlns:a16="http://schemas.microsoft.com/office/drawing/2014/main" id="{FAE5C105-D3A2-433F-802C-1CE8C87D260C}"/>
              </a:ext>
            </a:extLst>
          </p:cNvPr>
          <p:cNvSpPr txBox="1"/>
          <p:nvPr/>
        </p:nvSpPr>
        <p:spPr>
          <a:xfrm>
            <a:off x="604183" y="5532255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EVM=-42. 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offset=-47.115</a:t>
            </a:r>
          </a:p>
        </p:txBody>
      </p:sp>
    </p:spTree>
    <p:extLst>
      <p:ext uri="{BB962C8B-B14F-4D97-AF65-F5344CB8AC3E}">
        <p14:creationId xmlns:p14="http://schemas.microsoft.com/office/powerpoint/2010/main" val="1077193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B238D9A-FA9A-4C8E-8ED3-60904F216E8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2" y="1459107"/>
            <a:ext cx="5462314" cy="445272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40116C-42E7-481E-AC75-A934F68D6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928B34-96B5-41DD-9F07-2034745F2B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31773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1C8D82F-A0EF-4DD1-9FF2-3BE05697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Ideal signal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859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</a:t>
            </a:r>
            <a:r>
              <a:rPr lang="en-US" altLang="zh-CN" dirty="0" err="1"/>
              <a:t>RFImp</a:t>
            </a:r>
            <a:r>
              <a:rPr lang="en-US" altLang="zh-CN" dirty="0"/>
              <a:t>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9FFE7CB-A42E-4189-B087-7078BBD7C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85" t="8025" b="11316"/>
          <a:stretch/>
        </p:blipFill>
        <p:spPr>
          <a:xfrm>
            <a:off x="449201" y="1638482"/>
            <a:ext cx="3208399" cy="162848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52520D4-30C7-4B6A-B4DA-6036A232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443" y="1440819"/>
            <a:ext cx="3709019" cy="19881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CF12F52-21EA-41CC-B089-239A022EE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686" y="1399806"/>
            <a:ext cx="3709019" cy="1867157"/>
          </a:xfrm>
          <a:prstGeom prst="rect">
            <a:avLst/>
          </a:prstGeom>
        </p:spPr>
      </p:pic>
      <p:pic>
        <p:nvPicPr>
          <p:cNvPr id="26" name="内容占位符 5">
            <a:extLst>
              <a:ext uri="{FF2B5EF4-FFF2-40B4-BE49-F238E27FC236}">
                <a16:creationId xmlns:a16="http://schemas.microsoft.com/office/drawing/2014/main" id="{DF5111A4-4192-4E5F-AD51-B8C928AB1F2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5"/>
          <a:srcRect b="58640"/>
          <a:stretch/>
        </p:blipFill>
        <p:spPr>
          <a:xfrm>
            <a:off x="558948" y="3486192"/>
            <a:ext cx="8113712" cy="393954"/>
          </a:xfrm>
          <a:prstGeom prst="rect">
            <a:avLst/>
          </a:prstGeom>
        </p:spPr>
      </p:pic>
      <p:sp>
        <p:nvSpPr>
          <p:cNvPr id="27" name="TextBox 5">
            <a:extLst>
              <a:ext uri="{FF2B5EF4-FFF2-40B4-BE49-F238E27FC236}">
                <a16:creationId xmlns:a16="http://schemas.microsoft.com/office/drawing/2014/main" id="{14D77344-A5A6-41E1-829A-ADF09517D027}"/>
              </a:ext>
            </a:extLst>
          </p:cNvPr>
          <p:cNvSpPr txBox="1"/>
          <p:nvPr/>
        </p:nvSpPr>
        <p:spPr>
          <a:xfrm>
            <a:off x="941538" y="2903372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EVM=-34.409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offset=-35.376</a:t>
            </a:r>
          </a:p>
        </p:txBody>
      </p:sp>
      <p:pic>
        <p:nvPicPr>
          <p:cNvPr id="28" name="内容占位符 5">
            <a:extLst>
              <a:ext uri="{FF2B5EF4-FFF2-40B4-BE49-F238E27FC236}">
                <a16:creationId xmlns:a16="http://schemas.microsoft.com/office/drawing/2014/main" id="{9DFF9F98-AF3D-4F3C-9A3F-E15884B1D7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01" b="13400"/>
          <a:stretch/>
        </p:blipFill>
        <p:spPr>
          <a:xfrm>
            <a:off x="449201" y="4191874"/>
            <a:ext cx="3097397" cy="153512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069DC54-09F4-47BE-8BFF-82E77FA9E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991" y="4140810"/>
            <a:ext cx="2949079" cy="1905896"/>
          </a:xfrm>
          <a:prstGeom prst="rect">
            <a:avLst/>
          </a:prstGeom>
        </p:spPr>
      </p:pic>
      <p:pic>
        <p:nvPicPr>
          <p:cNvPr id="38" name="内容占位符 5">
            <a:extLst>
              <a:ext uri="{FF2B5EF4-FFF2-40B4-BE49-F238E27FC236}">
                <a16:creationId xmlns:a16="http://schemas.microsoft.com/office/drawing/2014/main" id="{3BBC55F2-DBDD-4477-B020-2CA46A066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3480" y="4134615"/>
            <a:ext cx="4162904" cy="190589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6119CD-C24F-484D-A8EA-D15D305353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8809"/>
          <a:stretch/>
        </p:blipFill>
        <p:spPr>
          <a:xfrm>
            <a:off x="449201" y="6138961"/>
            <a:ext cx="7854290" cy="393954"/>
          </a:xfrm>
          <a:prstGeom prst="rect">
            <a:avLst/>
          </a:prstGeom>
        </p:spPr>
      </p:pic>
      <p:sp>
        <p:nvSpPr>
          <p:cNvPr id="42" name="TextBox 5">
            <a:extLst>
              <a:ext uri="{FF2B5EF4-FFF2-40B4-BE49-F238E27FC236}">
                <a16:creationId xmlns:a16="http://schemas.microsoft.com/office/drawing/2014/main" id="{DE673639-9AB6-497F-A7D1-B9C33FC2B250}"/>
              </a:ext>
            </a:extLst>
          </p:cNvPr>
          <p:cNvSpPr txBox="1"/>
          <p:nvPr/>
        </p:nvSpPr>
        <p:spPr>
          <a:xfrm>
            <a:off x="941537" y="5501778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EVM=-34.924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offset=-35.443</a:t>
            </a:r>
          </a:p>
        </p:txBody>
      </p:sp>
    </p:spTree>
    <p:extLst>
      <p:ext uri="{BB962C8B-B14F-4D97-AF65-F5344CB8AC3E}">
        <p14:creationId xmlns:p14="http://schemas.microsoft.com/office/powerpoint/2010/main" val="3532698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2F9D0B-AFB9-4ED9-BED2-ACB614F69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6354D3-EE36-4961-B7CB-818DBEB9D3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A974E8A-DC29-4F54-B88B-6157BA5D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</a:t>
            </a:r>
            <a:r>
              <a:rPr lang="en-US" altLang="zh-CN" dirty="0" err="1"/>
              <a:t>RFImp</a:t>
            </a:r>
            <a:r>
              <a:rPr lang="en-US" altLang="zh-CN" dirty="0"/>
              <a:t> signal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219956-F349-4304-9FC8-DBB051CF3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3921"/>
            <a:ext cx="6103999" cy="49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6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7C03-00A3-44CF-A4FC-1406AF3891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9227E-36A6-4A48-9376-AD8D4EC270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40E2DF-C62F-4B53-873C-93B139CA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纯软件仿真接收端流程图</a:t>
            </a:r>
            <a:endParaRPr lang="en-US" dirty="0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A813548D-C8BE-48F1-826E-231C0946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785" y="2237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" name="Rectangle 57">
            <a:extLst>
              <a:ext uri="{FF2B5EF4-FFF2-40B4-BE49-F238E27FC236}">
                <a16:creationId xmlns:a16="http://schemas.microsoft.com/office/drawing/2014/main" id="{E586389C-5CB3-43E9-B6B0-8D5776AD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62" y="20782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CEEEA8E-74C8-4AED-B0E0-DD68D8FB7F23}"/>
              </a:ext>
            </a:extLst>
          </p:cNvPr>
          <p:cNvGrpSpPr/>
          <p:nvPr/>
        </p:nvGrpSpPr>
        <p:grpSpPr>
          <a:xfrm>
            <a:off x="372096" y="1565423"/>
            <a:ext cx="11447807" cy="1025681"/>
            <a:chOff x="370567" y="2237014"/>
            <a:chExt cx="8616117" cy="907573"/>
          </a:xfrm>
        </p:grpSpPr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EA3D0C64-732F-47AD-8D3B-22B2F54A3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67" y="2278278"/>
              <a:ext cx="876842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SV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产生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5G NR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SISO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理想基带信号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B1A5ABB7-D22F-4435-9636-4D2353927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703" y="2256696"/>
              <a:ext cx="701122" cy="7471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lang="en-US" altLang="zh-CN" sz="1000" dirty="0">
                  <a:latin typeface="Arial" panose="020B0604020202020204" pitchFamily="34" charset="0"/>
                  <a:cs typeface="SimSun" panose="02010600030101010101" pitchFamily="2" charset="-122"/>
                </a:rPr>
                <a:t>R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射频器件非理想因素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78D9C7C7-B8D4-4303-8393-AB4FCA22E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248" y="2264948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VXT-|| Tx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系统级参数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AutoShape 13">
              <a:extLst>
                <a:ext uri="{FF2B5EF4-FFF2-40B4-BE49-F238E27FC236}">
                  <a16:creationId xmlns:a16="http://schemas.microsoft.com/office/drawing/2014/main" id="{877080EE-C39C-40B4-87EF-B299E95D11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3852" y="2657239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37B68786-046B-41BD-8800-4E16C8181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4954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11">
              <a:extLst>
                <a:ext uri="{FF2B5EF4-FFF2-40B4-BE49-F238E27FC236}">
                  <a16:creationId xmlns:a16="http://schemas.microsoft.com/office/drawing/2014/main" id="{CE5BDEA9-8902-4AD6-A21A-B7F0886CDF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9406" y="2643274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95F1AC5A-6505-4981-BD44-FE8AF05ED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194" y="2271931"/>
              <a:ext cx="845212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需带入暗室发射天线模型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A6B8B6F-24A5-44B6-A535-0AC4D7646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801" y="2256696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需要经过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B01F25FC-7AC1-453F-998C-9FBFA91E5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900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AutoShape 11">
              <a:extLst>
                <a:ext uri="{FF2B5EF4-FFF2-40B4-BE49-F238E27FC236}">
                  <a16:creationId xmlns:a16="http://schemas.microsoft.com/office/drawing/2014/main" id="{A7F63A3D-894C-4E96-AD36-4A874481E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7910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9AC36929-0FC8-46E8-81FD-E0E620BFF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6071" y="2250098"/>
              <a:ext cx="747395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需带入用户接收天线模型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AutoShape 11">
              <a:extLst>
                <a:ext uri="{FF2B5EF4-FFF2-40B4-BE49-F238E27FC236}">
                  <a16:creationId xmlns:a16="http://schemas.microsoft.com/office/drawing/2014/main" id="{219B0788-F26D-47A4-8107-66F54882A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3466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8F117FC9-552D-4EF8-968F-1E9184B32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7818" y="2246497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VXT-|| Rx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系统级参数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AutoShape 11">
              <a:extLst>
                <a:ext uri="{FF2B5EF4-FFF2-40B4-BE49-F238E27FC236}">
                  <a16:creationId xmlns:a16="http://schemas.microsoft.com/office/drawing/2014/main" id="{75ED80D9-A462-4146-8FA1-8042AFF04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3541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7C923A57-B77E-4D6F-87A8-9B04BE89E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8835" y="2260889"/>
              <a:ext cx="779024" cy="69253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仿真基站发射指标</a:t>
              </a: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AutoShape 12">
              <a:extLst>
                <a:ext uri="{FF2B5EF4-FFF2-40B4-BE49-F238E27FC236}">
                  <a16:creationId xmlns:a16="http://schemas.microsoft.com/office/drawing/2014/main" id="{8ACB17E2-5365-49F7-8C1F-1FDDD72BA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7859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CEBEA0F-67EE-40B9-9B2C-36229B92F6E5}"/>
                </a:ext>
              </a:extLst>
            </p:cNvPr>
            <p:cNvSpPr/>
            <p:nvPr/>
          </p:nvSpPr>
          <p:spPr>
            <a:xfrm>
              <a:off x="370567" y="2237014"/>
              <a:ext cx="8616117" cy="907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</p:grpSp>
      <p:sp>
        <p:nvSpPr>
          <p:cNvPr id="93" name="Rectangle 17">
            <a:extLst>
              <a:ext uri="{FF2B5EF4-FFF2-40B4-BE49-F238E27FC236}">
                <a16:creationId xmlns:a16="http://schemas.microsoft.com/office/drawing/2014/main" id="{0C7799E0-3BF0-4D5F-89D2-A681F43E5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761" y="4665133"/>
            <a:ext cx="1119296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5G NR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基站 </a:t>
            </a: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SISO Imp Signal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15">
            <a:extLst>
              <a:ext uri="{FF2B5EF4-FFF2-40B4-BE49-F238E27FC236}">
                <a16:creationId xmlns:a16="http://schemas.microsoft.com/office/drawing/2014/main" id="{8055050F-C6C8-438E-945B-A27F77D4F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93" y="4665133"/>
            <a:ext cx="885583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Modulator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AutoShape 12">
            <a:extLst>
              <a:ext uri="{FF2B5EF4-FFF2-40B4-BE49-F238E27FC236}">
                <a16:creationId xmlns:a16="http://schemas.microsoft.com/office/drawing/2014/main" id="{481F5633-0E2D-4D7A-8AC7-16B44C8CD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9795" y="4966429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AutoShape 11">
            <a:extLst>
              <a:ext uri="{FF2B5EF4-FFF2-40B4-BE49-F238E27FC236}">
                <a16:creationId xmlns:a16="http://schemas.microsoft.com/office/drawing/2014/main" id="{F1E41ECC-11AD-4176-A53E-EE91D84A3F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6215" y="4985535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AutoShape 6">
            <a:extLst>
              <a:ext uri="{FF2B5EF4-FFF2-40B4-BE49-F238E27FC236}">
                <a16:creationId xmlns:a16="http://schemas.microsoft.com/office/drawing/2014/main" id="{D9F6DCAD-3E99-4C0C-B908-E4EAB90B6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775" y="4979678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AutoShape 11">
            <a:extLst>
              <a:ext uri="{FF2B5EF4-FFF2-40B4-BE49-F238E27FC236}">
                <a16:creationId xmlns:a16="http://schemas.microsoft.com/office/drawing/2014/main" id="{D6B9C784-E38C-4E09-9098-4F1F596A6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7372" y="4991028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 3">
            <a:extLst>
              <a:ext uri="{FF2B5EF4-FFF2-40B4-BE49-F238E27FC236}">
                <a16:creationId xmlns:a16="http://schemas.microsoft.com/office/drawing/2014/main" id="{0BDB1FCF-480E-483F-B61E-B79B65D2C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771" y="4665133"/>
            <a:ext cx="853305" cy="70935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Density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298D05C-2338-427A-9DA3-A3D759706207}"/>
              </a:ext>
            </a:extLst>
          </p:cNvPr>
          <p:cNvSpPr/>
          <p:nvPr/>
        </p:nvSpPr>
        <p:spPr>
          <a:xfrm>
            <a:off x="2611455" y="3058856"/>
            <a:ext cx="9208448" cy="3111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486854A-EA19-4F03-951F-F14DE7BA9B31}"/>
              </a:ext>
            </a:extLst>
          </p:cNvPr>
          <p:cNvGrpSpPr/>
          <p:nvPr/>
        </p:nvGrpSpPr>
        <p:grpSpPr>
          <a:xfrm>
            <a:off x="3180772" y="3682686"/>
            <a:ext cx="936569" cy="786689"/>
            <a:chOff x="2477086" y="2595873"/>
            <a:chExt cx="903492" cy="819966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BCB77436-7ED1-49DE-AE05-5D6392FD2FFC}"/>
                </a:ext>
              </a:extLst>
            </p:cNvPr>
            <p:cNvSpPr/>
            <p:nvPr/>
          </p:nvSpPr>
          <p:spPr>
            <a:xfrm>
              <a:off x="2477086" y="2595873"/>
              <a:ext cx="903492" cy="81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1CF5B46B-E9EE-46F6-B414-7C743E84E2A6}"/>
                </a:ext>
              </a:extLst>
            </p:cNvPr>
            <p:cNvSpPr txBox="1"/>
            <p:nvPr/>
          </p:nvSpPr>
          <p:spPr>
            <a:xfrm>
              <a:off x="2605426" y="2809187"/>
              <a:ext cx="646821" cy="18466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Oscillator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96AD9FC5-3FDA-42CC-8CFB-41F91074CA5C}"/>
              </a:ext>
            </a:extLst>
          </p:cNvPr>
          <p:cNvCxnSpPr>
            <a:cxnSpLocks/>
            <a:stCxn id="122" idx="6"/>
            <a:endCxn id="94" idx="0"/>
          </p:cNvCxnSpPr>
          <p:nvPr/>
        </p:nvCxnSpPr>
        <p:spPr>
          <a:xfrm>
            <a:off x="4117341" y="4076031"/>
            <a:ext cx="527644" cy="58910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0A8A9CC8-1140-428C-B370-8DC109321592}"/>
              </a:ext>
            </a:extLst>
          </p:cNvPr>
          <p:cNvGrpSpPr/>
          <p:nvPr/>
        </p:nvGrpSpPr>
        <p:grpSpPr>
          <a:xfrm>
            <a:off x="6613445" y="4504578"/>
            <a:ext cx="1043926" cy="950199"/>
            <a:chOff x="5367847" y="4667019"/>
            <a:chExt cx="1117793" cy="1057866"/>
          </a:xfrm>
        </p:grpSpPr>
        <p:sp>
          <p:nvSpPr>
            <p:cNvPr id="120" name="流程图: 摘录 119">
              <a:extLst>
                <a:ext uri="{FF2B5EF4-FFF2-40B4-BE49-F238E27FC236}">
                  <a16:creationId xmlns:a16="http://schemas.microsoft.com/office/drawing/2014/main" id="{F6958093-784C-4D9F-BEA1-060992E78667}"/>
                </a:ext>
              </a:extLst>
            </p:cNvPr>
            <p:cNvSpPr/>
            <p:nvPr/>
          </p:nvSpPr>
          <p:spPr>
            <a:xfrm rot="5400000">
              <a:off x="5397811" y="4637055"/>
              <a:ext cx="1057866" cy="1117793"/>
            </a:xfrm>
            <a:prstGeom prst="flowChartExtra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DCB52738-24A1-4E5C-B451-CE132D483A4B}"/>
                </a:ext>
              </a:extLst>
            </p:cNvPr>
            <p:cNvSpPr txBox="1"/>
            <p:nvPr/>
          </p:nvSpPr>
          <p:spPr>
            <a:xfrm>
              <a:off x="5401531" y="5032946"/>
              <a:ext cx="813619" cy="239856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Dot"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Gain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4" name="AutoShape 11">
            <a:extLst>
              <a:ext uri="{FF2B5EF4-FFF2-40B4-BE49-F238E27FC236}">
                <a16:creationId xmlns:a16="http://schemas.microsoft.com/office/drawing/2014/main" id="{682B6B4C-6575-445D-A8D9-0F528060C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7077" y="4979678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2953E0E-6DDC-4F42-BA51-3F7BEDA8BDB8}"/>
              </a:ext>
            </a:extLst>
          </p:cNvPr>
          <p:cNvSpPr txBox="1"/>
          <p:nvPr/>
        </p:nvSpPr>
        <p:spPr>
          <a:xfrm>
            <a:off x="6582076" y="5550449"/>
            <a:ext cx="1106664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Chamber Pathloss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CB6C072D-AD37-4F00-A569-E4C9154AFBAF}"/>
              </a:ext>
            </a:extLst>
          </p:cNvPr>
          <p:cNvCxnSpPr>
            <a:stCxn id="106" idx="0"/>
            <a:endCxn id="120" idx="3"/>
          </p:cNvCxnSpPr>
          <p:nvPr/>
        </p:nvCxnSpPr>
        <p:spPr>
          <a:xfrm flipV="1">
            <a:off x="7135408" y="5217227"/>
            <a:ext cx="1" cy="3332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42ED35F-8D08-47BB-8925-E46F24CFEACF}"/>
              </a:ext>
            </a:extLst>
          </p:cNvPr>
          <p:cNvSpPr txBox="1"/>
          <p:nvPr/>
        </p:nvSpPr>
        <p:spPr>
          <a:xfrm>
            <a:off x="5496871" y="3159010"/>
            <a:ext cx="26303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带入系统参数仿真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0BA56FB-69D2-493E-904E-057DEF57D2E3}"/>
              </a:ext>
            </a:extLst>
          </p:cNvPr>
          <p:cNvSpPr/>
          <p:nvPr/>
        </p:nvSpPr>
        <p:spPr>
          <a:xfrm>
            <a:off x="5451316" y="4628443"/>
            <a:ext cx="757868" cy="768971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2D6D4871-6A7C-40B8-AFCE-A73FB51999B8}"/>
              </a:ext>
            </a:extLst>
          </p:cNvPr>
          <p:cNvSpPr txBox="1"/>
          <p:nvPr/>
        </p:nvSpPr>
        <p:spPr>
          <a:xfrm>
            <a:off x="5496871" y="4828313"/>
            <a:ext cx="61700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OTA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2" name="Rectangle 15">
            <a:extLst>
              <a:ext uri="{FF2B5EF4-FFF2-40B4-BE49-F238E27FC236}">
                <a16:creationId xmlns:a16="http://schemas.microsoft.com/office/drawing/2014/main" id="{AEF4B97E-4BF5-4D8A-A2E9-E2D76B93D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3476" y="4665133"/>
            <a:ext cx="885583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Demod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3BE38AC-72E3-42F6-B1E6-46E30170F978}"/>
              </a:ext>
            </a:extLst>
          </p:cNvPr>
          <p:cNvSpPr txBox="1"/>
          <p:nvPr/>
        </p:nvSpPr>
        <p:spPr>
          <a:xfrm>
            <a:off x="5362176" y="5622830"/>
            <a:ext cx="9361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天线方向图</a:t>
            </a: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B333C369-752D-4947-A5ED-30EA19EAEBCB}"/>
              </a:ext>
            </a:extLst>
          </p:cNvPr>
          <p:cNvCxnSpPr>
            <a:stCxn id="113" idx="0"/>
            <a:endCxn id="110" idx="2"/>
          </p:cNvCxnSpPr>
          <p:nvPr/>
        </p:nvCxnSpPr>
        <p:spPr>
          <a:xfrm flipH="1" flipV="1">
            <a:off x="5830250" y="5397414"/>
            <a:ext cx="1" cy="22541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8F7CC70-028F-4982-BD51-5424548FBFEE}"/>
              </a:ext>
            </a:extLst>
          </p:cNvPr>
          <p:cNvSpPr txBox="1"/>
          <p:nvPr/>
        </p:nvSpPr>
        <p:spPr>
          <a:xfrm>
            <a:off x="7909513" y="5581308"/>
            <a:ext cx="11066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</a:t>
            </a:r>
          </a:p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Ndensity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856F167F-C229-4152-B70C-6D717E6705E9}"/>
              </a:ext>
            </a:extLst>
          </p:cNvPr>
          <p:cNvCxnSpPr>
            <a:stCxn id="115" idx="0"/>
            <a:endCxn id="99" idx="2"/>
          </p:cNvCxnSpPr>
          <p:nvPr/>
        </p:nvCxnSpPr>
        <p:spPr>
          <a:xfrm flipH="1" flipV="1">
            <a:off x="8450424" y="5374485"/>
            <a:ext cx="12421" cy="20682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4B582CE6-85E2-4517-863D-67439EC51812}"/>
              </a:ext>
            </a:extLst>
          </p:cNvPr>
          <p:cNvSpPr txBox="1"/>
          <p:nvPr/>
        </p:nvSpPr>
        <p:spPr>
          <a:xfrm>
            <a:off x="4332216" y="3529704"/>
            <a:ext cx="1781664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 Phase Noise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F76D0FEA-999B-4EB6-A152-0DA9AFDD001A}"/>
              </a:ext>
            </a:extLst>
          </p:cNvPr>
          <p:cNvCxnSpPr>
            <a:cxnSpLocks/>
            <a:stCxn id="117" idx="1"/>
            <a:endCxn id="122" idx="7"/>
          </p:cNvCxnSpPr>
          <p:nvPr/>
        </p:nvCxnSpPr>
        <p:spPr>
          <a:xfrm flipH="1">
            <a:off x="3980184" y="3637426"/>
            <a:ext cx="352032" cy="1604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AutoShape 11">
            <a:extLst>
              <a:ext uri="{FF2B5EF4-FFF2-40B4-BE49-F238E27FC236}">
                <a16:creationId xmlns:a16="http://schemas.microsoft.com/office/drawing/2014/main" id="{9438C463-4DFB-4DB1-9E81-7BE31A9C1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29059" y="4979677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Rectangle 15">
            <a:extLst>
              <a:ext uri="{FF2B5EF4-FFF2-40B4-BE49-F238E27FC236}">
                <a16:creationId xmlns:a16="http://schemas.microsoft.com/office/drawing/2014/main" id="{4531FDF7-DDF5-47C9-8BF5-2037DD0E5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562" y="4657160"/>
            <a:ext cx="885583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A to D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F7ADCA5-F25A-428C-BAB6-0275DC999031}"/>
              </a:ext>
            </a:extLst>
          </p:cNvPr>
          <p:cNvCxnSpPr>
            <a:stCxn id="124" idx="3"/>
          </p:cNvCxnSpPr>
          <p:nvPr/>
        </p:nvCxnSpPr>
        <p:spPr>
          <a:xfrm flipV="1">
            <a:off x="11393145" y="4966429"/>
            <a:ext cx="349654" cy="52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C9A20A3-82F5-4CCA-AB0A-D1BF595BAAEE}"/>
              </a:ext>
            </a:extLst>
          </p:cNvPr>
          <p:cNvSpPr txBox="1"/>
          <p:nvPr/>
        </p:nvSpPr>
        <p:spPr>
          <a:xfrm>
            <a:off x="9258477" y="5528357"/>
            <a:ext cx="124908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 Gain Imbalance</a:t>
            </a:r>
          </a:p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 IQ offset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6AEFF9E-22FA-44B8-9BD3-D387138B1426}"/>
              </a:ext>
            </a:extLst>
          </p:cNvPr>
          <p:cNvCxnSpPr>
            <a:stCxn id="125" idx="0"/>
          </p:cNvCxnSpPr>
          <p:nvPr/>
        </p:nvCxnSpPr>
        <p:spPr>
          <a:xfrm flipV="1">
            <a:off x="9883020" y="5277791"/>
            <a:ext cx="0" cy="25056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8CD5F59-076E-48D5-8F41-395AC5FAF363}"/>
              </a:ext>
            </a:extLst>
          </p:cNvPr>
          <p:cNvSpPr txBox="1"/>
          <p:nvPr/>
        </p:nvSpPr>
        <p:spPr>
          <a:xfrm>
            <a:off x="10732618" y="5545886"/>
            <a:ext cx="7775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ADC_Nbits</a:t>
            </a:r>
            <a:endParaRPr lang="zh-CN" altLang="en-US" sz="12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15DB727-063C-4E80-B078-4ABF10ABCDC9}"/>
              </a:ext>
            </a:extLst>
          </p:cNvPr>
          <p:cNvCxnSpPr>
            <a:stCxn id="27" idx="0"/>
            <a:endCxn id="124" idx="2"/>
          </p:cNvCxnSpPr>
          <p:nvPr/>
        </p:nvCxnSpPr>
        <p:spPr>
          <a:xfrm flipH="1" flipV="1">
            <a:off x="10950354" y="5286250"/>
            <a:ext cx="171019" cy="25963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箭头: 下 29">
            <a:extLst>
              <a:ext uri="{FF2B5EF4-FFF2-40B4-BE49-F238E27FC236}">
                <a16:creationId xmlns:a16="http://schemas.microsoft.com/office/drawing/2014/main" id="{9C4003D2-EF00-4CA9-9415-AF20E2BE5F26}"/>
              </a:ext>
            </a:extLst>
          </p:cNvPr>
          <p:cNvSpPr/>
          <p:nvPr/>
        </p:nvSpPr>
        <p:spPr>
          <a:xfrm>
            <a:off x="7277493" y="2507530"/>
            <a:ext cx="379879" cy="49622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</p:spTree>
    <p:extLst>
      <p:ext uri="{BB962C8B-B14F-4D97-AF65-F5344CB8AC3E}">
        <p14:creationId xmlns:p14="http://schemas.microsoft.com/office/powerpoint/2010/main" val="2990718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439217-CFB5-44E3-AD92-C5A6F5FE6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890861-A5F9-4BDE-869F-736E40C33C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31D924A-777A-4024-9445-C83300B3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Sensitivity EVM/Throughput vs Noise Figure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2BC12A2-B9A2-4003-9730-647E9DD7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648487"/>
              </p:ext>
            </p:extLst>
          </p:nvPr>
        </p:nvGraphicFramePr>
        <p:xfrm>
          <a:off x="449201" y="1370282"/>
          <a:ext cx="11506366" cy="2999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62269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</a:t>
                      </a:r>
                    </a:p>
                    <a:p>
                      <a:r>
                        <a:rPr lang="en-US" altLang="zh-CN" dirty="0"/>
                        <a:t>Figure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521231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52123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123.972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125.789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-1.866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-1.993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521231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185.612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167.28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18.332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-5.372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-4.469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521231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323.36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333.448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-10.194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-10.461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A76A978F-CD98-4EF4-A0B1-B09B265EB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39458"/>
              </p:ext>
            </p:extLst>
          </p:nvPr>
        </p:nvGraphicFramePr>
        <p:xfrm>
          <a:off x="449201" y="4478811"/>
          <a:ext cx="11601648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Sensitivity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744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53FC497-0AC7-4B4D-A23B-3189E13D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328060" cy="16707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A1B55F0-CC2B-4D40-B7D9-47CE7AD8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075" y="1456401"/>
            <a:ext cx="2887647" cy="246335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08421CA-65F7-4FA1-9403-D4AC114EC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62"/>
          <a:stretch/>
        </p:blipFill>
        <p:spPr>
          <a:xfrm>
            <a:off x="4013649" y="1554142"/>
            <a:ext cx="3267075" cy="61402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4385F92-E348-443D-A982-FA6E944DC5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305"/>
          <a:stretch/>
        </p:blipFill>
        <p:spPr>
          <a:xfrm>
            <a:off x="3977300" y="2502315"/>
            <a:ext cx="3609975" cy="49244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25E21D1-3257-41C4-AFF0-BF62285B05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938"/>
          <a:stretch/>
        </p:blipFill>
        <p:spPr>
          <a:xfrm>
            <a:off x="627794" y="3429000"/>
            <a:ext cx="6172200" cy="51377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96724DE-95B8-4C57-A425-72E4BAD73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07" y="4200229"/>
            <a:ext cx="3349540" cy="167070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9E53DCF-E66F-41CF-902F-9671802743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014" b="68723"/>
          <a:stretch/>
        </p:blipFill>
        <p:spPr>
          <a:xfrm>
            <a:off x="4038600" y="4298748"/>
            <a:ext cx="3669529" cy="35452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2CA9E04-64CE-459A-BC24-FE9BC56B93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017" b="50000"/>
          <a:stretch/>
        </p:blipFill>
        <p:spPr>
          <a:xfrm>
            <a:off x="4038600" y="5035580"/>
            <a:ext cx="3775507" cy="65246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D999020-727E-4811-BAEF-028DCDF8E70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1345"/>
          <a:stretch/>
        </p:blipFill>
        <p:spPr>
          <a:xfrm>
            <a:off x="594456" y="5993799"/>
            <a:ext cx="6777305" cy="44183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ED43895-8D19-48A8-BF0D-976576FE00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4897" y="4118736"/>
            <a:ext cx="2682819" cy="24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7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5B50C34-C3F9-404A-A4B1-45B8E03C8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9" y="1696334"/>
            <a:ext cx="3067696" cy="15289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C064DB6-0ACC-4E3F-9818-58A625919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2"/>
          <a:stretch/>
        </p:blipFill>
        <p:spPr>
          <a:xfrm>
            <a:off x="3755625" y="1700475"/>
            <a:ext cx="3800475" cy="4924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EFF2000-1FDE-4540-B633-ADE5624F84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015" b="63563"/>
          <a:stretch/>
        </p:blipFill>
        <p:spPr>
          <a:xfrm>
            <a:off x="3736541" y="2566334"/>
            <a:ext cx="3819560" cy="37482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174704E-BED1-4231-8AFA-C46A28B84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938"/>
          <a:stretch/>
        </p:blipFill>
        <p:spPr>
          <a:xfrm>
            <a:off x="525314" y="3295903"/>
            <a:ext cx="7148563" cy="52841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78AA96A-B398-4AA2-9BDD-C34D9AA26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991" y="1488363"/>
            <a:ext cx="2695364" cy="250283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24D04FB-5B15-493C-986A-426CEE07C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14" y="4203975"/>
            <a:ext cx="3211227" cy="158633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40A51F3-3173-47C4-9CD6-9CE2D75236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655"/>
          <a:stretch/>
        </p:blipFill>
        <p:spPr>
          <a:xfrm>
            <a:off x="3800475" y="4239825"/>
            <a:ext cx="4352925" cy="60154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A296A52-174C-420C-BD83-932CC0081F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3313"/>
          <a:stretch/>
        </p:blipFill>
        <p:spPr>
          <a:xfrm>
            <a:off x="3800475" y="5085694"/>
            <a:ext cx="4295775" cy="44729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4074ABB-BBF4-475F-A836-C161690D4C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6054"/>
          <a:stretch/>
        </p:blipFill>
        <p:spPr>
          <a:xfrm>
            <a:off x="525314" y="5976187"/>
            <a:ext cx="6238875" cy="45913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DE5A101-7903-4CDA-9AB9-8C83F5AB33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3400" y="4182588"/>
            <a:ext cx="2573406" cy="23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47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Figure=7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60FACC8-FA6B-4DE6-940D-E12A74E5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230197" cy="1664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3B4EF9-2B3D-4F6A-A942-4F8FE488F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34"/>
          <a:stretch/>
        </p:blipFill>
        <p:spPr>
          <a:xfrm>
            <a:off x="3814484" y="1638482"/>
            <a:ext cx="4188873" cy="3939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21A85-0185-4469-AB6D-E36852798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126"/>
          <a:stretch/>
        </p:blipFill>
        <p:spPr>
          <a:xfrm>
            <a:off x="3814484" y="2375818"/>
            <a:ext cx="4188873" cy="478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99DBB8-2E2E-42A3-8D8A-49F0F63D92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923"/>
          <a:stretch/>
        </p:blipFill>
        <p:spPr>
          <a:xfrm>
            <a:off x="449200" y="3429000"/>
            <a:ext cx="6979121" cy="5150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E78150-19DF-4067-A65A-4DAE14742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395735"/>
            <a:ext cx="2747810" cy="25637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5B15A3-E3BD-4E91-AFF3-6630C6FE8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45" y="4182477"/>
            <a:ext cx="3245253" cy="16590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A11825-2B3C-49E2-8C2E-304DE323D0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812"/>
          <a:stretch/>
        </p:blipFill>
        <p:spPr>
          <a:xfrm>
            <a:off x="3737220" y="4294376"/>
            <a:ext cx="4343400" cy="4924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26D9A40-2C56-406F-A3B5-27D4A4806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7777"/>
          <a:stretch/>
        </p:blipFill>
        <p:spPr>
          <a:xfrm>
            <a:off x="3814484" y="5027236"/>
            <a:ext cx="3867150" cy="4924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0385544-B694-405F-AD4E-44E7DF122B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8528"/>
          <a:stretch/>
        </p:blipFill>
        <p:spPr>
          <a:xfrm>
            <a:off x="449200" y="5916313"/>
            <a:ext cx="6979121" cy="5441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6F770E1-80CD-497B-8ECF-4EFE2F680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2991" y="4156787"/>
            <a:ext cx="2888528" cy="24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04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45F303-0298-4A9E-AD0F-CBF44B75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96" y="1696334"/>
            <a:ext cx="2956604" cy="14533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4FD05A-2E1F-4165-AC37-EF08D8C32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974"/>
          <a:stretch/>
        </p:blipFill>
        <p:spPr>
          <a:xfrm>
            <a:off x="3614281" y="1700351"/>
            <a:ext cx="4257675" cy="562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FDF440-2B73-45F9-B728-D5E43B0B1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50" b="29749"/>
          <a:stretch/>
        </p:blipFill>
        <p:spPr>
          <a:xfrm>
            <a:off x="3472208" y="2437270"/>
            <a:ext cx="3993821" cy="562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ECA16A-B4CE-4600-B326-81D75A69CB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987"/>
          <a:stretch/>
        </p:blipFill>
        <p:spPr>
          <a:xfrm>
            <a:off x="485896" y="3322772"/>
            <a:ext cx="6210300" cy="4922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D5F65B-18A9-4F3B-A61D-BE42284C4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923" y="1517201"/>
            <a:ext cx="2620233" cy="24022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94D476-D2FB-4E02-817F-567D80D14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223721"/>
            <a:ext cx="3023007" cy="14920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691FC5-A836-48BB-8F33-4572C7F411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9314"/>
          <a:stretch/>
        </p:blipFill>
        <p:spPr>
          <a:xfrm>
            <a:off x="3566656" y="4242839"/>
            <a:ext cx="4305300" cy="4924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DF8CCFC-6FF5-4D86-983E-0AAEFD4040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8124"/>
          <a:stretch/>
        </p:blipFill>
        <p:spPr>
          <a:xfrm>
            <a:off x="3591046" y="5023489"/>
            <a:ext cx="3390900" cy="5598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297C5A2-0A27-4CC7-9A31-8AD6ACDB4F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1364"/>
          <a:stretch/>
        </p:blipFill>
        <p:spPr>
          <a:xfrm>
            <a:off x="447218" y="5871595"/>
            <a:ext cx="6238875" cy="4526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852BE14-E441-4D83-9402-091AE9E269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6404" y="4187812"/>
            <a:ext cx="2635339" cy="23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46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FB5584-01F5-47C7-9F34-C247069F15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4A818-B942-4768-9436-1692FAC6A6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85E2CED-F1F1-47F6-A96A-B079CAB0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Sensitivity EVM/Throughput vs Phase Noise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C0B59B3-B792-4B75-BED8-BBD60C20A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713206"/>
              </p:ext>
            </p:extLst>
          </p:nvPr>
        </p:nvGraphicFramePr>
        <p:xfrm>
          <a:off x="449201" y="1370282"/>
          <a:ext cx="11506366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04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</a:t>
                      </a:r>
                    </a:p>
                    <a:p>
                      <a:r>
                        <a:rPr lang="en-US" altLang="zh-CN" dirty="0"/>
                        <a:t>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589473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76.216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78.395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589473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78.628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589473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150.145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139.692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10.453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19F98C3-C544-48BF-B144-701ED1839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970217"/>
              </p:ext>
            </p:extLst>
          </p:nvPr>
        </p:nvGraphicFramePr>
        <p:xfrm>
          <a:off x="449201" y="4478811"/>
          <a:ext cx="11601648" cy="1376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Sensitivity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Noise Figure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105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485133" cy="492443"/>
          </a:xfrm>
        </p:spPr>
        <p:txBody>
          <a:bodyPr/>
          <a:lstStyle/>
          <a:p>
            <a:r>
              <a:rPr lang="en-US" altLang="zh-CN" sz="2800" dirty="0"/>
              <a:t>VXT-II vs SV Sim: Phase Noise=</a:t>
            </a:r>
            <a:r>
              <a:rPr lang="en-US" altLang="zh-CN" sz="2400" dirty="0"/>
              <a:t> [100, -87.133, 1000, -96.072, 1e4, -108.607]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F2B84A-FFA0-4077-A284-4119E972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3" y="1638482"/>
            <a:ext cx="3076424" cy="15668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A480FE-33B0-4B67-BAA6-5F3B6FD7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5" b="37369"/>
          <a:stretch/>
        </p:blipFill>
        <p:spPr>
          <a:xfrm>
            <a:off x="3722705" y="1651689"/>
            <a:ext cx="3805436" cy="5249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9B623F-1675-4B83-8721-BFF5CDA3B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16" b="37790"/>
          <a:stretch/>
        </p:blipFill>
        <p:spPr>
          <a:xfrm>
            <a:off x="3722705" y="2421888"/>
            <a:ext cx="3762018" cy="5925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3E5BE4-B816-447D-8077-0B8314C24A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987"/>
          <a:stretch/>
        </p:blipFill>
        <p:spPr>
          <a:xfrm>
            <a:off x="562323" y="3327142"/>
            <a:ext cx="6200775" cy="5402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7F17EE-86BC-4C52-8976-3B1518B14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991" y="1556172"/>
            <a:ext cx="2598469" cy="234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974964-123E-4516-A6EC-ED0EC44AD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23" y="4206221"/>
            <a:ext cx="3076424" cy="15345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3319630-8317-44B6-ACA0-6EA1371855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6795"/>
          <a:stretch/>
        </p:blipFill>
        <p:spPr>
          <a:xfrm>
            <a:off x="3835816" y="4227328"/>
            <a:ext cx="4067175" cy="6562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CF95B4-C9BE-472D-8228-157975059D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8751" y="4942844"/>
            <a:ext cx="4314825" cy="838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0177678-82F1-46B2-B56C-61ABC0D198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6350"/>
          <a:stretch/>
        </p:blipFill>
        <p:spPr>
          <a:xfrm>
            <a:off x="612792" y="5861357"/>
            <a:ext cx="6219825" cy="5456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DA90B3A-A36D-4737-8DBF-DD6E0B683D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2663" y="4208171"/>
            <a:ext cx="2452964" cy="230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00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400292" cy="492443"/>
          </a:xfrm>
        </p:spPr>
        <p:txBody>
          <a:bodyPr/>
          <a:lstStyle/>
          <a:p>
            <a:r>
              <a:rPr lang="en-US" altLang="zh-CN" sz="2800" dirty="0"/>
              <a:t>VXT-II vs SV Sim: Phase Noise=</a:t>
            </a:r>
            <a:r>
              <a:rPr lang="en-US" altLang="zh-CN" sz="2400" dirty="0"/>
              <a:t> [100, -82.133, 1000, -91.072, 1e4, -103.607]</a:t>
            </a:r>
            <a:endParaRPr lang="zh-CN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601C36-6B0E-4E51-8700-EFEA89B7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85456"/>
            <a:ext cx="3165360" cy="16563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120A54-B54B-4957-A259-B85B33CC3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28"/>
          <a:stretch/>
        </p:blipFill>
        <p:spPr>
          <a:xfrm>
            <a:off x="3749647" y="1677720"/>
            <a:ext cx="4086225" cy="6295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ECE29B-7C48-44A0-A8AB-C6C7D7983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95"/>
          <a:stretch/>
        </p:blipFill>
        <p:spPr>
          <a:xfrm>
            <a:off x="3749647" y="2510587"/>
            <a:ext cx="4114800" cy="6295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56CFA0C-39E0-4CB0-8119-380EA799B1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550"/>
          <a:stretch/>
        </p:blipFill>
        <p:spPr>
          <a:xfrm>
            <a:off x="499886" y="3482334"/>
            <a:ext cx="6229350" cy="5038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AD569A-B028-4806-904E-4DD530D12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638482"/>
            <a:ext cx="2487517" cy="22537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10628E-A68F-414D-80F3-52C4B6A2C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86" y="4192985"/>
            <a:ext cx="3114675" cy="15797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576BBA1-628F-4B28-9EA4-C67DF32B3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2497" y="4132295"/>
            <a:ext cx="4305300" cy="8667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609A136-2898-4272-9804-84FF6545D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497" y="5092533"/>
            <a:ext cx="4248150" cy="7429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88B35F-ADD3-4C87-AC59-E8CF78F6823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4656"/>
          <a:stretch/>
        </p:blipFill>
        <p:spPr>
          <a:xfrm>
            <a:off x="557036" y="5928946"/>
            <a:ext cx="6172200" cy="50532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DAB36F-EB51-49FD-9968-2C58F882B6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7797" y="4168862"/>
            <a:ext cx="2498555" cy="22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95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332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42C2C3-168E-4149-9460-52A941C32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E1C75-091C-435F-B6C1-B8F484286A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3D533F3-0986-40BB-8665-A8D4F955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PhaseNoise</a:t>
            </a:r>
            <a:r>
              <a:rPr lang="en-US" altLang="zh-CN" dirty="0"/>
              <a:t>=[100, -32.133, 1000, -41.072, 1e4, -53.607]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1949C8-9FAD-4E5B-AC79-086EF837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100225" cy="15600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DF2669-B1A2-46CC-9024-455B6DEE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64294"/>
            <a:ext cx="6229350" cy="990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D8B76E-83BC-4EB1-AD7E-B29FC8A2B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075" y="1427865"/>
            <a:ext cx="2690429" cy="2453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F96E7E-A370-4C7C-89A9-97B63BF9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153" y="1518149"/>
            <a:ext cx="3086100" cy="771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B83A1E-8DA3-4568-B5D5-4C30D308B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153" y="2810552"/>
            <a:ext cx="39909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3FBC1822-62FE-450F-9B7C-68028E4C3EF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47475903"/>
              </p:ext>
            </p:extLst>
          </p:nvPr>
        </p:nvGraphicFramePr>
        <p:xfrm>
          <a:off x="449199" y="1314509"/>
          <a:ext cx="11233890" cy="31991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51001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95777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PA_TOI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(dBm)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-48.458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1.385</a:t>
                      </a:r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-37.974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43.945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44.369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44.108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44.426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-27.581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-27.651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34.283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34.456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34.501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701593"/>
                  </a:ext>
                </a:extLst>
              </a:tr>
            </a:tbl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C79330-FB42-4831-8D89-93B63B60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199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285124-C882-4E07-AACA-6068E1F657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ABE3B75-C190-438E-A088-4CBC2097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PA_TOI </a:t>
            </a:r>
            <a:endParaRPr lang="zh-CN" alt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D37CD0-B280-4AB1-8567-6D5815432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79152"/>
              </p:ext>
            </p:extLst>
          </p:nvPr>
        </p:nvGraphicFramePr>
        <p:xfrm>
          <a:off x="449199" y="4739328"/>
          <a:ext cx="11233890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72315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44334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0029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DAC_Nbits</a:t>
                      </a:r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108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8C4FA4-4281-48CC-A47B-FC18886FC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052C78-4A16-4F32-BB24-FD3947E9E8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42152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1A335F7-A94D-4E41-97D4-5EE26993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PhaseNoise</a:t>
            </a:r>
            <a:r>
              <a:rPr lang="en-US" altLang="zh-CN" dirty="0"/>
              <a:t>=[100, -32.133, 1000, -41.072, 1e4, -53.607]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474402-F6C3-45B3-9F0A-C62BDA67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886200" cy="2024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A23C10-6F51-44FB-B4C0-043B60AB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15162"/>
            <a:ext cx="6276975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A7A870-0E5B-44F3-BC8B-23DE5114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80" y="3435230"/>
            <a:ext cx="3695700" cy="981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8118B7-5BE5-4F6F-8A42-59D644B0B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380" y="1920430"/>
            <a:ext cx="4314825" cy="819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4E85D7-42B7-4BD0-BCC0-BC8F28EF6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593" y="1339863"/>
            <a:ext cx="2883594" cy="25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5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04902C-A625-46EC-8FA4-1C4E97A135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385A27-CE81-4D36-B0FA-0AC9A11846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34138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E6F610-CE30-432D-895F-50C26F66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Single </a:t>
            </a:r>
            <a:r>
              <a:rPr lang="en-US" altLang="zh-CN" dirty="0" err="1"/>
              <a:t>RFImp</a:t>
            </a:r>
            <a:r>
              <a:rPr lang="en-US" altLang="zh-CN" dirty="0"/>
              <a:t> Gain Imbalance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8D8A77D-2BB9-4A17-8B10-BD0C55B4C74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66870" y="1955800"/>
            <a:ext cx="3788973" cy="4478338"/>
          </a:xfrm>
        </p:spPr>
        <p:txBody>
          <a:bodyPr/>
          <a:lstStyle/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0.03;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6CE7D0A-7AF7-48CD-BCA1-0D44B8740C01}"/>
              </a:ext>
            </a:extLst>
          </p:cNvPr>
          <p:cNvSpPr txBox="1">
            <a:spLocks/>
          </p:cNvSpPr>
          <p:nvPr/>
        </p:nvSpPr>
        <p:spPr>
          <a:xfrm>
            <a:off x="601663" y="1955800"/>
            <a:ext cx="3788973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0.0044;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-118.607];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SV_Power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AD0D2D9D-097E-4B82-BE00-F7356034575F}"/>
              </a:ext>
            </a:extLst>
          </p:cNvPr>
          <p:cNvSpPr txBox="1">
            <a:spLocks/>
          </p:cNvSpPr>
          <p:nvPr/>
        </p:nvSpPr>
        <p:spPr>
          <a:xfrm>
            <a:off x="8533431" y="1955800"/>
            <a:ext cx="3788973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20;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05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4DFF52-243C-44D5-A8E2-DE2AD8014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527DB5-522B-4584-88F8-8FEB4C3FC2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6376CFD-D0E2-467D-A593-2BDCDFBD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Single </a:t>
            </a:r>
            <a:r>
              <a:rPr lang="en-US" altLang="zh-CN" dirty="0" err="1"/>
              <a:t>RFImp</a:t>
            </a:r>
            <a:r>
              <a:rPr lang="en-US" altLang="zh-CN" dirty="0"/>
              <a:t> Gain Imbalance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BAC0C51-19A0-459B-8CD5-80B42D7A1A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79.184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80.095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151.952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152.79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030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C52E01-F208-4F71-9CCF-925C8C96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62632"/>
            <a:ext cx="4471706" cy="22503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6ECC4A-B732-47D0-BF31-CF2BCD82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73" y="1422474"/>
            <a:ext cx="3743325" cy="714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37EA4B-6238-41EA-B5CE-5362A0E2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316503"/>
            <a:ext cx="3990975" cy="847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21B2AA-2DA1-4619-846C-CB3F5BB89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419" y="1440412"/>
            <a:ext cx="3262876" cy="29521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0DE96A-607C-4116-8729-A1000A9D2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86" y="4762864"/>
            <a:ext cx="61912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9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DC38A9-11CC-4B04-9028-F16B5E2E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14509"/>
            <a:ext cx="4973774" cy="24630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FEB619-CA78-4DEB-8CB2-12CA784C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79" y="1480050"/>
            <a:ext cx="3095625" cy="28336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641EEE-13D9-4D91-A9F4-39573D060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52" y="4660060"/>
            <a:ext cx="3971925" cy="1085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83ED4C-EDDC-4F53-9671-836E6A4B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576" y="3669460"/>
            <a:ext cx="4257675" cy="990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80C753-9A0D-489F-B779-25DCDC20C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07507"/>
            <a:ext cx="6210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4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F03B39-39B8-4CB4-B1A0-BD26A46CC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CE523F-C83E-440E-B936-1A86C5774E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7A1943A-8CCD-4778-80DD-62C810AC4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04F6D3-2CE8-44F5-A5B4-A5998C5E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51" y="1426892"/>
            <a:ext cx="4208256" cy="21653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DF3755-CF4F-40A1-9D99-E1F5E649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800" y="1426892"/>
            <a:ext cx="2876328" cy="2620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FBAACF-A45E-4EF4-9C3D-BCDD6F951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690" y="1491686"/>
            <a:ext cx="4152900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E8D7FF-101D-4A42-B130-69735BB5D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552" y="2689879"/>
            <a:ext cx="4067175" cy="8477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A51EEF-4095-4915-BC50-04AE24676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" y="4392883"/>
            <a:ext cx="62103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39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C3E509-7747-4CC8-98BE-64CC5324C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398C1D-E4D0-43FF-8173-DF074CB6C7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7608403-B1B4-40F9-8A61-D8C1AFED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404F91-9684-4268-B124-8FF6583C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9890"/>
            <a:ext cx="5574526" cy="30637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205613-F35C-4F85-81C2-D39E9E628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945" y="1262968"/>
            <a:ext cx="3522050" cy="31806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537375-86C8-4DE7-8C06-AB7494B50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945" y="5595032"/>
            <a:ext cx="4419600" cy="6762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7710AC-14B7-4481-9086-09F1AE389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945" y="4618814"/>
            <a:ext cx="4076700" cy="876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52D4E6-8B9A-498A-BB8E-7838D6BDC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833328"/>
            <a:ext cx="6181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80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DC1677-AAAC-411B-BE4D-BC3B2451B4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95222A-952F-4F08-BFA5-D9F93CCD2E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608F3A4-9ED7-4138-8C6B-5F084D38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9102AB-5D9C-4DA1-BA94-4657A189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538968" cy="17737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1D4592-6E03-45D9-9CB0-9EE86C20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95030"/>
            <a:ext cx="6143625" cy="990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526B19-6766-419D-8B58-87D7B7A54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413" y="1588311"/>
            <a:ext cx="3810000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C6493A-DD32-42DF-8CAA-96721D0E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413" y="2611877"/>
            <a:ext cx="3381375" cy="752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43655A-3551-4DAC-A613-5448E6C75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096" y="1370282"/>
            <a:ext cx="3162706" cy="28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62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6A0F7-5684-4130-B53B-03E618AFD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4D59C-C03F-4205-A0DB-534E86B45C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2DACD4E-F15F-49A3-9140-15CCBD20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BB74E7-0D9E-4914-ABDE-CA1AB5C1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9876"/>
            <a:ext cx="4480140" cy="2258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1201C9-BB1D-44DA-8E2E-B98908DD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761" y="1416760"/>
            <a:ext cx="2602729" cy="23642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8B8905-DA44-4C7F-AC6A-B79219DEF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178" y="1469876"/>
            <a:ext cx="4257675" cy="885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B55661-920B-447B-8D0A-7971E0B77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178" y="2619375"/>
            <a:ext cx="3943350" cy="809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45A8A4-CADA-413D-A782-3C32DFC23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91" y="4325610"/>
            <a:ext cx="62293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627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65B302-F4A6-4732-B09D-6BE82A5DC8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92D69B-89B8-4290-B318-134D21D850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CBD4CBE-052C-437A-A03C-81A0477B5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Single </a:t>
            </a:r>
            <a:r>
              <a:rPr lang="en-US" altLang="zh-CN" dirty="0" err="1"/>
              <a:t>RFImp</a:t>
            </a:r>
            <a:r>
              <a:rPr lang="en-US" altLang="zh-CN" dirty="0"/>
              <a:t> IQ offset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3CA0B2E-D83C-4B47-905D-EB763C60FD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264" y="1803400"/>
            <a:ext cx="4182557" cy="4478338"/>
          </a:xfrm>
        </p:spPr>
        <p:txBody>
          <a:bodyPr/>
          <a:lstStyle/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0.014;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FD126521-358B-4C22-9BC6-62E154F59D1C}"/>
              </a:ext>
            </a:extLst>
          </p:cNvPr>
          <p:cNvSpPr txBox="1">
            <a:spLocks/>
          </p:cNvSpPr>
          <p:nvPr/>
        </p:nvSpPr>
        <p:spPr>
          <a:xfrm>
            <a:off x="8273497" y="1955800"/>
            <a:ext cx="418255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1.2;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-118.607];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SV_Power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01CB1E3F-D818-4360-BF51-AD5477A15A76}"/>
              </a:ext>
            </a:extLst>
          </p:cNvPr>
          <p:cNvSpPr txBox="1">
            <a:spLocks/>
          </p:cNvSpPr>
          <p:nvPr/>
        </p:nvSpPr>
        <p:spPr>
          <a:xfrm>
            <a:off x="4410078" y="1955800"/>
            <a:ext cx="418255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0.025;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-118.607];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SV_Power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72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PA_TOI=30dBm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1DD240-9A13-4984-AE2E-7F2FC845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301" y="1585215"/>
            <a:ext cx="3993644" cy="18544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87F490-E869-466D-AE6B-35917816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248" y="1651566"/>
            <a:ext cx="3553239" cy="16672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713F80-FF00-4852-B248-9C68263B5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50" t="4581" b="11426"/>
          <a:stretch/>
        </p:blipFill>
        <p:spPr>
          <a:xfrm>
            <a:off x="404811" y="1621538"/>
            <a:ext cx="2692090" cy="16309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8AB6146-0CFB-462C-BF3F-19F4EADF637E}"/>
              </a:ext>
            </a:extLst>
          </p:cNvPr>
          <p:cNvSpPr txBox="1"/>
          <p:nvPr/>
        </p:nvSpPr>
        <p:spPr>
          <a:xfrm>
            <a:off x="1240477" y="2031301"/>
            <a:ext cx="17424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EVM:-48.458dB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:-47.301dB</a:t>
            </a:r>
            <a:endParaRPr kumimoji="0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B279CE-F14F-4754-9D58-D6AF54C947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2"/>
          <a:stretch/>
        </p:blipFill>
        <p:spPr>
          <a:xfrm>
            <a:off x="404811" y="4181063"/>
            <a:ext cx="2747197" cy="1630956"/>
          </a:xfrm>
          <a:prstGeom prst="rect">
            <a:avLst/>
          </a:prstGeom>
        </p:spPr>
      </p:pic>
      <p:pic>
        <p:nvPicPr>
          <p:cNvPr id="16" name="图片 12">
            <a:extLst>
              <a:ext uri="{FF2B5EF4-FFF2-40B4-BE49-F238E27FC236}">
                <a16:creationId xmlns:a16="http://schemas.microsoft.com/office/drawing/2014/main" id="{78630869-C6EF-4CC6-9C9F-72C772594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708" y="4181063"/>
            <a:ext cx="3986255" cy="1763462"/>
          </a:xfrm>
          <a:prstGeom prst="rect">
            <a:avLst/>
          </a:prstGeom>
        </p:spPr>
      </p:pic>
      <p:pic>
        <p:nvPicPr>
          <p:cNvPr id="17" name="图片 14">
            <a:extLst>
              <a:ext uri="{FF2B5EF4-FFF2-40B4-BE49-F238E27FC236}">
                <a16:creationId xmlns:a16="http://schemas.microsoft.com/office/drawing/2014/main" id="{888FE17F-5F51-412D-AD18-8788A45BA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491" y="4159257"/>
            <a:ext cx="2558390" cy="1686831"/>
          </a:xfrm>
          <a:prstGeom prst="rect">
            <a:avLst/>
          </a:prstGeom>
        </p:spPr>
      </p:pic>
      <p:sp>
        <p:nvSpPr>
          <p:cNvPr id="18" name="文本框 8">
            <a:extLst>
              <a:ext uri="{FF2B5EF4-FFF2-40B4-BE49-F238E27FC236}">
                <a16:creationId xmlns:a16="http://schemas.microsoft.com/office/drawing/2014/main" id="{3B1D3307-5809-4B1B-AD01-C5D9657F5004}"/>
              </a:ext>
            </a:extLst>
          </p:cNvPr>
          <p:cNvSpPr txBox="1"/>
          <p:nvPr/>
        </p:nvSpPr>
        <p:spPr>
          <a:xfrm>
            <a:off x="1240477" y="5385758"/>
            <a:ext cx="19934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EVM:-49.843dB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:-47.106dB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73EFC-48A5-4722-AFEF-E00DCC60F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113" y="5997493"/>
            <a:ext cx="9642021" cy="486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66386-1C77-40F5-A4EC-E2A5A207F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85" y="3504320"/>
            <a:ext cx="9131823" cy="34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6" y="1361483"/>
            <a:ext cx="10928144" cy="25722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9880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11C087-CFC0-4460-BAA1-453A340A1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91D262-9597-4921-883B-AEF7E08987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E41642B-FF5F-4027-885C-63901913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Single </a:t>
            </a:r>
            <a:r>
              <a:rPr lang="en-US" altLang="zh-CN" dirty="0" err="1"/>
              <a:t>RFImp</a:t>
            </a:r>
            <a:r>
              <a:rPr lang="en-US" altLang="zh-CN" dirty="0"/>
              <a:t> 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7CFBDBB-89E1-4106-9770-3685F5BF9B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78.095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78.846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84.547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84.778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624.005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655.333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31.328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-15.904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-16.328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3825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9C75A3-5CED-402B-AAB9-2CBEBA9E89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F5C1EB-8AA0-4383-84A5-F6CAEEB3CF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186A3FD-77DF-4D32-9164-7C9D7F2C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58BC92-ACE7-4C20-9CC1-5D804B6B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388666"/>
            <a:ext cx="4356064" cy="22215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6CAC6C-4C30-492E-A426-C16164ED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416" y="1370282"/>
            <a:ext cx="3076575" cy="2781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C22DDA-C9D2-444C-8310-50D7BBB6B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209" y="4327889"/>
            <a:ext cx="4629150" cy="971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4F34BB9-0563-4216-978E-A17E30138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91" y="3181599"/>
            <a:ext cx="3981450" cy="8572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A5FA9A3-5862-499D-B8B6-47DFFB2E8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580968"/>
            <a:ext cx="62769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118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D4478-BA47-4BBE-B1AF-B0B508DC9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316805-5407-4838-B3F8-7FD1C2A001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E2AF1AE-3964-45D1-B0CA-E570B260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10C2FD-C704-4399-A430-399EF2F8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3"/>
            <a:ext cx="4270248" cy="21505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CC934D-9D1D-40ED-905B-51FD47BB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00" y="3807037"/>
            <a:ext cx="3524250" cy="714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14653D-1E69-491C-AB98-81056A2A7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911" y="4779433"/>
            <a:ext cx="4333875" cy="809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B23D53-FC3C-4D0D-BCBD-BA4CB3AD5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439" y="1342566"/>
            <a:ext cx="3714661" cy="33638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61B1904-CBC4-4780-8204-1FD5126D7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69" y="5046706"/>
            <a:ext cx="62293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363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6C491-E83B-4CB6-93C8-7500C195AD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2A8E16-BAD0-4B08-A35B-C8DF436FEB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E4EC43E-709C-4BC2-BA77-A4B97CF7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offset=0.025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B7A2E4-D144-432D-BC94-18474F78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1811"/>
            <a:ext cx="3719540" cy="1914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80DB52-FBAC-49CA-99B0-396F9A2E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545" y="1370282"/>
            <a:ext cx="3173472" cy="28556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C51D9F-08AB-42BA-8930-273FB79B9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97" y="1314509"/>
            <a:ext cx="4152900" cy="847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4F91AF-BC10-4319-98E0-1A1C81395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485" y="2556188"/>
            <a:ext cx="3543300" cy="7905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5D9E5C-1204-4828-AA7D-1BF117578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57" y="4616445"/>
            <a:ext cx="6210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242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3529EB-03A6-4FAE-9131-8BCDBFCDF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0C1DFC-BF62-49B2-9F9C-59953A8FC2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BD41026-5503-4746-A23A-5F0B97EC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offset=0.025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0A5E1F-B8E1-4454-9E0C-1DF46004B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263" y="1465704"/>
            <a:ext cx="3636459" cy="32895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F09615-41A1-4125-BBFA-36924E65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991" y="1614265"/>
            <a:ext cx="3390900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941B29-2CBF-4C1C-80A8-32BE6B2E8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991" y="2787892"/>
            <a:ext cx="4324350" cy="857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26C76B-7334-420E-BDE5-E1F5305C8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3" y="1586761"/>
            <a:ext cx="4370938" cy="21924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1540BBD-DC8A-4BA8-B9AC-8C6345D93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36" y="4814039"/>
            <a:ext cx="6210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79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ED263A-B484-4DEE-B823-82A7FFD7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7E6200-0E0C-4B30-9D3E-7A76F57628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F035DD-630F-4A72-87CC-9C6699AC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offset=1.2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9CE750-0BE6-46A9-8686-00B9A1D5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20691"/>
            <a:ext cx="4407232" cy="22353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40F259-6F54-4435-9AFA-C9C5765C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25940"/>
            <a:ext cx="6219825" cy="1038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80C688-0411-4970-8578-2EB11853D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474102"/>
            <a:ext cx="3800475" cy="704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FDBA71-FAA4-450A-89CC-EFF28EF3B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417929"/>
            <a:ext cx="3505200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90929B-B9D1-4EAE-B49E-1D28A0863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413" y="1370282"/>
            <a:ext cx="3268987" cy="294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04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F11F7E-6D43-4419-9BCD-6BA66249BC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9DF960-E551-4A33-B4F6-3A87E7157B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98A99F5-535D-4986-A2C4-3D00D2A9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offset=1.2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3BA8E9-4E8C-4A59-BA2C-73BAE016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525096" cy="17639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CB15D4-6C89-4777-B0F6-88F3911C9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49518"/>
            <a:ext cx="6162675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BE2F71-10F3-455B-8A71-C337D2B1A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991" y="3222652"/>
            <a:ext cx="4229100" cy="866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F80F1F-D921-4B06-8A75-86836504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91" y="1845263"/>
            <a:ext cx="4124325" cy="10572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555A83-6E62-45AC-9741-5EF69E4DB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297" y="1379434"/>
            <a:ext cx="3409269" cy="308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251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8573A8-8522-4382-9752-4C3C76974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5780B8-7A4B-4B47-8722-6E5C0B9010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E52368-AFEC-4313-92BF-96931EC8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3561F577-E999-4799-87B0-864E001CF4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2882" y="1641734"/>
            <a:ext cx="3943214" cy="4478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248B236-C9C1-4547-839F-7EF92A1CA791}"/>
              </a:ext>
            </a:extLst>
          </p:cNvPr>
          <p:cNvSpPr txBox="1">
            <a:spLocks/>
          </p:cNvSpPr>
          <p:nvPr/>
        </p:nvSpPr>
        <p:spPr>
          <a:xfrm>
            <a:off x="4176096" y="1668313"/>
            <a:ext cx="3854154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0.0044;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-118.607];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SV_Power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E178DC8-6C6F-4ECA-BB0F-E44816B9258B}"/>
              </a:ext>
            </a:extLst>
          </p:cNvPr>
          <p:cNvSpPr txBox="1">
            <a:spLocks/>
          </p:cNvSpPr>
          <p:nvPr/>
        </p:nvSpPr>
        <p:spPr>
          <a:xfrm>
            <a:off x="8153401" y="1641734"/>
            <a:ext cx="3854154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0.0044;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-97.133, 1000, -106.072, 1e4, -118.607];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10;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SV_Power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3824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0C919-EC4E-44A5-8372-5BE3278A2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B01592-F00A-4503-BDE1-D9C7F94E1D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683596E-EACE-4128-9042-6DC52B35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Single </a:t>
            </a:r>
            <a:r>
              <a:rPr lang="en-US" altLang="zh-CN" dirty="0" err="1"/>
              <a:t>RFImp</a:t>
            </a:r>
            <a:r>
              <a:rPr lang="en-US" altLang="zh-CN" dirty="0"/>
              <a:t> </a:t>
            </a:r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F2A2C02-D960-4B8D-9DC5-4AAFE55067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ADC_</a:t>
                      </a:r>
                    </a:p>
                    <a:p>
                      <a:r>
                        <a:rPr lang="en-US" altLang="zh-CN" dirty="0" err="1"/>
                        <a:t>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78.357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80.035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79.693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81.703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118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0C2B27-D224-4BED-A3F2-C353678F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0" y="1512979"/>
            <a:ext cx="3199430" cy="2729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E2E647-6BAF-4A7F-8258-3FAC16F4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768" y="1319978"/>
            <a:ext cx="3267075" cy="100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534DD2-198D-4C5C-BAFD-335EC247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768" y="2570825"/>
            <a:ext cx="3609975" cy="1219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C52022-A11B-4CC3-9E58-B0392CF6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55" y="1604283"/>
            <a:ext cx="4286651" cy="21519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33A095-47F9-45CE-8E0C-846C4CCBF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40" y="4532081"/>
            <a:ext cx="61722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37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85A32-4746-474D-A3A7-43DC7B4C7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29A879-6F1A-4746-814C-9C78DC8102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028EA73-ED3C-4FDC-9998-53E58C14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SEM: PA_TOI=30dBm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98D6AF-7D49-40D3-810D-86502AB61E3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03069"/>
            <a:ext cx="905935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637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3CEC5A-3A00-4547-8132-36BE5BD68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14"/>
          <a:stretch/>
        </p:blipFill>
        <p:spPr>
          <a:xfrm>
            <a:off x="8270937" y="1559119"/>
            <a:ext cx="3669529" cy="1133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C0C3FC-CC70-4026-B705-A92F39236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17"/>
          <a:stretch/>
        </p:blipFill>
        <p:spPr>
          <a:xfrm>
            <a:off x="8217947" y="2776537"/>
            <a:ext cx="3775507" cy="1304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8E7C39-AB8F-46B5-809D-087D8308B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1" y="1420034"/>
            <a:ext cx="3405559" cy="30749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F6973D-3107-404C-A727-A3F2CBF76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30" y="1556058"/>
            <a:ext cx="4468982" cy="22290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8AC256-BFF3-4190-B9CF-7A16932C8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95007"/>
            <a:ext cx="62388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18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C3BFD-135A-4015-B76B-D3092FD17B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775247-17BA-4F62-80B7-CBCD946B04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2981FA0-5087-4D83-A829-7F8582D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6D2F9C-C046-47E5-BB0A-413598E13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42593"/>
            <a:ext cx="4228154" cy="21123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A4CB81-6CC5-436F-8584-5F927036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24" y="1659397"/>
            <a:ext cx="2968152" cy="26817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ED8545-910F-4EF1-ACAC-C2B831D71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797" y="1729892"/>
            <a:ext cx="3952875" cy="638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A49038-4574-4024-97D5-4890F5352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49" y="2783450"/>
            <a:ext cx="2667000" cy="7715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436F7EC-E3D8-4EC0-AD1A-F44540256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375" y="4584240"/>
            <a:ext cx="61722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49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67D26-4D85-4E1C-89E0-B752B0BEB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BCDF35-03B6-47CC-AF43-4CF6E34698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F43ABF6-FB79-4EF8-9149-FC9D019B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ADC _</a:t>
            </a:r>
            <a:r>
              <a:rPr lang="en-US" altLang="zh-CN" dirty="0" err="1"/>
              <a:t>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140DFB-8F4E-45AD-8D7F-47B836F1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3"/>
            <a:ext cx="3815150" cy="19275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C906B9-A951-4D9C-8648-AA45FF99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900" y="1397162"/>
            <a:ext cx="3196128" cy="28774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2A3D55-CF60-4653-9B87-B8317B7EE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577" y="1375586"/>
            <a:ext cx="4295775" cy="1066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0536C8-21F6-4E0E-83EC-FC0069EE6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740" y="2835910"/>
            <a:ext cx="2962275" cy="9239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9537AB-3F34-4933-8528-2007A77E3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780838"/>
            <a:ext cx="62007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58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A75C89-4323-496C-9FAA-07912D563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E1F483-5B58-4990-ABE0-9060D10B8C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98052D2-A2E3-4BBF-AB61-E7A24D4C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ADC _</a:t>
            </a:r>
            <a:r>
              <a:rPr lang="en-US" altLang="zh-CN" dirty="0" err="1"/>
              <a:t>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34E131-BBBC-4A44-A0EB-1DEDB719B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974" y="1257754"/>
            <a:ext cx="3701989" cy="33051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CE9C59-AAAA-47F5-9473-11922811B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627" y="1474861"/>
            <a:ext cx="28194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54ED49-F350-4831-8AFA-3D45E7287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627" y="2232577"/>
            <a:ext cx="3924300" cy="9239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5272A5-A535-4945-9DFE-4981397D0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75" y="1587806"/>
            <a:ext cx="4352283" cy="22407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61498D1-95C7-4E1D-909F-787073CF5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93" y="4863003"/>
            <a:ext cx="62388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660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F8447D-92E0-47F5-909F-DEBD294C2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56CB7A-85F8-498F-BF74-1E150DB321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F9FA55-A76D-452D-B220-274EEEBA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ADC _</a:t>
            </a:r>
            <a:r>
              <a:rPr lang="en-US" altLang="zh-CN" dirty="0" err="1"/>
              <a:t>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44FC0D-ACA3-47B0-9B88-D40D9CD5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3229379" cy="1697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D1B340-F080-4EDE-B8F0-E6E1E3F9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617" y="1361081"/>
            <a:ext cx="3387118" cy="30531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B43E1E-85D1-42DE-8CF3-959EF912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510" y="1749170"/>
            <a:ext cx="3705225" cy="7905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ACB2FB-EF75-43B6-ACD3-286F1A27B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510" y="2887633"/>
            <a:ext cx="4333875" cy="8286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388C648-021E-4A2D-B380-B5D916FE4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681952"/>
            <a:ext cx="62007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773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629987A-D11A-4D41-A0C0-A23F1633B7D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8600" y="1649625"/>
            <a:ext cx="3942458" cy="3968855"/>
          </a:xfrm>
        </p:spPr>
        <p:txBody>
          <a:bodyPr/>
          <a:lstStyle/>
          <a:p>
            <a:r>
              <a:rPr lang="en-US" altLang="zh-CN" dirty="0"/>
              <a:t>Combine Test (Change 5dB):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5;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0.01;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0.0079;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-92.133, 1000, -101.072, 1e4, -113.607];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12;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20CAA1-107F-482A-87AD-AF214323F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06FF1B-E776-40B8-964E-67DE5E7D7D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952429" y="6408717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EA95592-4A57-4FC3-A522-47721A05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Combine </a:t>
            </a:r>
            <a:r>
              <a:rPr lang="en-US" altLang="zh-CN" dirty="0" err="1"/>
              <a:t>RFImp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514035E7-8443-4238-A280-C6EA5F5BB579}"/>
              </a:ext>
            </a:extLst>
          </p:cNvPr>
          <p:cNvSpPr txBox="1">
            <a:spLocks/>
          </p:cNvSpPr>
          <p:nvPr/>
        </p:nvSpPr>
        <p:spPr>
          <a:xfrm>
            <a:off x="8090022" y="1641374"/>
            <a:ext cx="3942458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Combine Test (Change 10dB):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7;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-87.133, 1000, -96.072, 1e4, -108.607];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10;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SV_Power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FCC3DB1-EC24-44CE-9EDC-36C39F775B1B}"/>
              </a:ext>
            </a:extLst>
          </p:cNvPr>
          <p:cNvSpPr txBox="1">
            <a:spLocks/>
          </p:cNvSpPr>
          <p:nvPr/>
        </p:nvSpPr>
        <p:spPr>
          <a:xfrm>
            <a:off x="215729" y="1633122"/>
            <a:ext cx="3822871" cy="38149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Combine Test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LNA_NoiseFigure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0;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RxGainImbalance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0.002;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RxI_OrgOffset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0.0044;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RxPhaseNoise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[100, -87.133, 1000, -96.072, 1e4, -108.607];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= 14;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SV_Power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=0dBm</a:t>
            </a:r>
          </a:p>
          <a:p>
            <a:r>
              <a:rPr lang="en-US" altLang="zh-CN" dirty="0" err="1"/>
              <a:t>NoiseDensity</a:t>
            </a:r>
            <a:r>
              <a:rPr lang="en-US" altLang="zh-CN" dirty="0"/>
              <a:t>=-133.9</a:t>
            </a:r>
          </a:p>
        </p:txBody>
      </p:sp>
    </p:spTree>
    <p:extLst>
      <p:ext uri="{BB962C8B-B14F-4D97-AF65-F5344CB8AC3E}">
        <p14:creationId xmlns:p14="http://schemas.microsoft.com/office/powerpoint/2010/main" val="1507701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A82D65-BDC0-43D9-8AF2-5D183FE686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E1849F-A759-4BE4-8EA1-558BDB25CB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70E047E-2CFC-4A94-B89F-9A9BF33B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Combine </a:t>
            </a:r>
            <a:r>
              <a:rPr lang="en-US" altLang="zh-CN" dirty="0" err="1"/>
              <a:t>RFImp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8060465-0D84-435A-BB9C-D056625836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134.103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135.736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-2.549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-2.654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186.985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209.631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22.646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-5.436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-6.429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5556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Combine Test (Origin)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0C2B27-D224-4BED-A3F2-C353678F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66" y="1389869"/>
            <a:ext cx="3199430" cy="2729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E2E647-6BAF-4A7F-8258-3FAC16F4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768" y="1319978"/>
            <a:ext cx="3267075" cy="100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534DD2-198D-4C5C-BAFD-335EC247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768" y="2570825"/>
            <a:ext cx="3609975" cy="1219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C52022-A11B-4CC3-9E58-B0392CF6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55" y="1569709"/>
            <a:ext cx="4286651" cy="21519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BC927C-9AC9-4861-B91A-8D4E728C7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65" y="4516766"/>
            <a:ext cx="61722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274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Sim Combine Test (Origin)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3CEC5A-3A00-4547-8132-36BE5BD68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14"/>
          <a:stretch/>
        </p:blipFill>
        <p:spPr>
          <a:xfrm>
            <a:off x="8270937" y="1559119"/>
            <a:ext cx="3669529" cy="1133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C0C3FC-CC70-4026-B705-A92F39236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17"/>
          <a:stretch/>
        </p:blipFill>
        <p:spPr>
          <a:xfrm>
            <a:off x="8217947" y="2776537"/>
            <a:ext cx="3775507" cy="1304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8E7C39-AB8F-46B5-809D-087D8308B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1" y="1420034"/>
            <a:ext cx="3405559" cy="30749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F6973D-3107-404C-A727-A3F2CBF76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89" y="1499974"/>
            <a:ext cx="4468982" cy="22290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6359F3-BAFF-43FA-B181-29CEC62F5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89" y="4516667"/>
            <a:ext cx="62388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8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ED4A2EF-998C-4427-9E8A-30967EE6F05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314509"/>
            <a:ext cx="3439395" cy="17363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076982-DC19-46E3-8335-6C07542591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4FB0EC-A096-4167-BA38-F0E093547C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F4B3299-1793-4F7F-8D50-4C2099F2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Combine Test (Change 5dB)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767591-0206-4E30-BDC6-FC45C4FC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48976"/>
            <a:ext cx="7239817" cy="9947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016E7B-1309-4EE7-96FE-C9E6A66D1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507" y="1314509"/>
            <a:ext cx="3439395" cy="30991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0CC795-31F5-4629-A688-0204F1FB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924" y="1460319"/>
            <a:ext cx="3952875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FA0EA2-8BFF-43FD-834D-9CA708689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924" y="2443919"/>
            <a:ext cx="33337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1478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5610</TotalTime>
  <Words>9876</Words>
  <Application>Microsoft Office PowerPoint</Application>
  <PresentationFormat>宽屏</PresentationFormat>
  <Paragraphs>2796</Paragraphs>
  <Slides>279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279</vt:i4>
      </vt:variant>
    </vt:vector>
  </HeadingPairs>
  <TitlesOfParts>
    <vt:vector size="284" baseType="lpstr">
      <vt:lpstr>黑体</vt:lpstr>
      <vt:lpstr>SimSun</vt:lpstr>
      <vt:lpstr>Arial</vt:lpstr>
      <vt:lpstr>Franklin Gothic Book</vt:lpstr>
      <vt:lpstr>2017 Keysight Macro LIGHT</vt:lpstr>
      <vt:lpstr>Phase 3 Test Report</vt:lpstr>
      <vt:lpstr>测试内容</vt:lpstr>
      <vt:lpstr>SV结合VXT-II 发射端指标测试验证流程图 </vt:lpstr>
      <vt:lpstr>纯软件仿真发射端流程图 </vt:lpstr>
      <vt:lpstr>SV结合VXT-II 接收端指标测试验证流程图</vt:lpstr>
      <vt:lpstr>纯软件仿真接收端流程图</vt:lpstr>
      <vt:lpstr>NR DL SISO Tx EVM/ACLR vs PA_TOI </vt:lpstr>
      <vt:lpstr>VXT-II vs SV Sim: PA_TOI=30dBm</vt:lpstr>
      <vt:lpstr>VXT SEM VS Sim SEM: PA_TOI=30dBm </vt:lpstr>
      <vt:lpstr>VXT-II vs SV Sim: PA_TOI=20dBm</vt:lpstr>
      <vt:lpstr>VXT SEM VS Sim SEM: PA_TOI=20dBm </vt:lpstr>
      <vt:lpstr>VXT-II vs SV Sim: PA_TOI=15dBm</vt:lpstr>
      <vt:lpstr>VXT SEM VS Sim SEM: PA_TOI=15dBm </vt:lpstr>
      <vt:lpstr>NR DL SISO Tx EVM/ACLR vs Phase Noise</vt:lpstr>
      <vt:lpstr>VXT-II vs SV Sim: PhaseNoise =[100, -87.133, 1000, -96.072, 1e5, -108.607]</vt:lpstr>
      <vt:lpstr>VXT SEM vs SV SEM: PhaseNoise =[100, -87.133, 1000, -96.072, 1e5, -108.607]</vt:lpstr>
      <vt:lpstr>VXT-II vs SV Sim: PhaseNoise =[100, -82.133, 1000, -91.072, 1e5, -103.607]</vt:lpstr>
      <vt:lpstr>VXT SEM vs SV SEM: PhaseNoise =[100, -82.133, 1000, -91.072, 1e5, -103.607]</vt:lpstr>
      <vt:lpstr>VXT-II vs SV Sim: PhaseNoise =[100, -62.133, 1000, -71.072, 1e4, -83.607]</vt:lpstr>
      <vt:lpstr>VXT SEM vs SV SEM: PhaseNoise =[100, -62.133, 1000, -71.072, 1e4, -83.607]</vt:lpstr>
      <vt:lpstr>VXT-II vs SV Sim: PhaseNoise = [100, -57.133, 1000, -66.072, 1e4, -78.607]</vt:lpstr>
      <vt:lpstr>VXT SEM vs SV SEM: PhaseNoise = [100, -57.133, 1000, -66.072, 1e4, -78.607]</vt:lpstr>
      <vt:lpstr>NR DL SISO Tx EVM/ACLR vs DAC_Nbits</vt:lpstr>
      <vt:lpstr>VXT-II vs SV Sim: DAC_Nbits=14</vt:lpstr>
      <vt:lpstr>VXT SEM vs SV SEM: DAC_Nbits=14</vt:lpstr>
      <vt:lpstr>VXT-II vs SV Sim: DAC_Nbits=12</vt:lpstr>
      <vt:lpstr>VXT SEM vs SV SEM: DAC_Nbits=12</vt:lpstr>
      <vt:lpstr>VXT-II vs SV Sim: DAC_Nbits=10</vt:lpstr>
      <vt:lpstr>VXT SEM vs SV SEM: DAC_Nbits=10</vt:lpstr>
      <vt:lpstr>NR DL SISO Tx EVM/ACLR vs Gain Imbalance</vt:lpstr>
      <vt:lpstr>VXT-II vs SV Sim: Gain Imbalance=0.02</vt:lpstr>
      <vt:lpstr>VXT SEM vs SV SEM: Gain Imbalance=0.02</vt:lpstr>
      <vt:lpstr>VXT-II vs SV Sim: Gain Imbalance=0.02</vt:lpstr>
      <vt:lpstr>VXT SEM VS Sim SEM: Gain Imbalance=0.02 </vt:lpstr>
      <vt:lpstr>VXT-II vs SV Sim: Gain Imbalance=0.1</vt:lpstr>
      <vt:lpstr>VXT SEM VS Sim SEM : Gain Imbalance=0.1</vt:lpstr>
      <vt:lpstr>VXT-II vs SV Sim: Gain Imbalance=0.3</vt:lpstr>
      <vt:lpstr>VXT SEM VS Sim SEM : Gain Imbalance=0.3 </vt:lpstr>
      <vt:lpstr>NR DL SISO Tx EVM/ACLR vs IQ offset</vt:lpstr>
      <vt:lpstr>VXT-II vs SV Sim: IQ offset=0.014</vt:lpstr>
      <vt:lpstr>VXT SEM VS Sim SEM : IQ offset=0.014 </vt:lpstr>
      <vt:lpstr>VXT-II vs SV Sim: IQ offset=0.025</vt:lpstr>
      <vt:lpstr>VXT SEM VS Sim SEM : IQ offset=0.025 </vt:lpstr>
      <vt:lpstr>VXT-II vs SV Sim: IQ offset=0.2</vt:lpstr>
      <vt:lpstr>VXT SEM VS Sim SEM : IQ offset=0.2 </vt:lpstr>
      <vt:lpstr>VXT-II vs SV Sim: IQ offset=0.4</vt:lpstr>
      <vt:lpstr>VXT SEM VS Sim SEM : IQ offset=0.4 </vt:lpstr>
      <vt:lpstr>NR DL SISO Tx EVM/ACLR vs Combine RFImp</vt:lpstr>
      <vt:lpstr>VXT-II vs SV Sim: Origin Para</vt:lpstr>
      <vt:lpstr>VXT SEM VS Sim SEM : Origin Para </vt:lpstr>
      <vt:lpstr>VXT-II vs SV Sim: Change 5dB</vt:lpstr>
      <vt:lpstr>VXT SEM VS Sim SEM : Change 5dB </vt:lpstr>
      <vt:lpstr>VXT-II vs SV Sim: Change 10dB</vt:lpstr>
      <vt:lpstr>VXT SEM VS Sim SEM : Change 10dB </vt:lpstr>
      <vt:lpstr>NR DL SISO Tx EVM/ACLR OTA Test</vt:lpstr>
      <vt:lpstr>VXT-II vs SV Sim: Ideal signal</vt:lpstr>
      <vt:lpstr>VXT SEM VS Sim SEM : Ideal signal</vt:lpstr>
      <vt:lpstr>VXT-II vs SV Sim: RFImp signal</vt:lpstr>
      <vt:lpstr>VXT SEM VS Sim SEM : RFImp signal</vt:lpstr>
      <vt:lpstr>NR DL SISO Sensitivity EVM/Throughput vs Noise Figure</vt:lpstr>
      <vt:lpstr>VXT-II vs SV Sim: Noise Figure=0</vt:lpstr>
      <vt:lpstr>VXT-II vs SV Sim: Noise Figure=5</vt:lpstr>
      <vt:lpstr>VXT-II vs SV Sim: Noise Figure=7</vt:lpstr>
      <vt:lpstr>VXT-II vs SV Sim: Noise Figure=5</vt:lpstr>
      <vt:lpstr>NR DL SISO Sensitivity EVM/Throughput vs Phase Noise</vt:lpstr>
      <vt:lpstr>VXT-II vs SV Sim: Phase Noise= [100, -87.133, 1000, -96.072, 1e4, -108.607]</vt:lpstr>
      <vt:lpstr>VXT-II vs SV Sim: Phase Noise= [100, -82.133, 1000, -91.072, 1e4, -103.607]</vt:lpstr>
      <vt:lpstr>VXT-II vs SV Sim: Noise Figure=5</vt:lpstr>
      <vt:lpstr>VXT PhaseNoise=[100, -32.133, 1000, -41.072, 1e4, -53.607]</vt:lpstr>
      <vt:lpstr>Sim PhaseNoise=[100, -32.133, 1000, -41.072, 1e4, -53.607]</vt:lpstr>
      <vt:lpstr>Sensitivity Single RFImp Gain Imbalance Test</vt:lpstr>
      <vt:lpstr>Sensitivity Single RFImp Gain Imbalance Test</vt:lpstr>
      <vt:lpstr>VXT GainImbalance=0.02</vt:lpstr>
      <vt:lpstr>Sim GainImbalance=0.02</vt:lpstr>
      <vt:lpstr>VXT GainImbalance=0.03</vt:lpstr>
      <vt:lpstr>Sim GainImbalance=0.03</vt:lpstr>
      <vt:lpstr>VXT GainImbalance=20</vt:lpstr>
      <vt:lpstr>Sim GainImbalance=20</vt:lpstr>
      <vt:lpstr>Sensitivity Single RFImp IQ offset Test</vt:lpstr>
      <vt:lpstr>Sensitivity Single RFImp IQ offset Test</vt:lpstr>
      <vt:lpstr>VXT IQ offset=0.014</vt:lpstr>
      <vt:lpstr>Sim IQ offset=0.014</vt:lpstr>
      <vt:lpstr>VXT IQ offset=0.025</vt:lpstr>
      <vt:lpstr>Sim IQ offset=0.025</vt:lpstr>
      <vt:lpstr>VXT IQ offset=1.2</vt:lpstr>
      <vt:lpstr>Sim IQ offset=1.2</vt:lpstr>
      <vt:lpstr>Sensitivity Single RFImp ADC_Nbits Test</vt:lpstr>
      <vt:lpstr>Sensitivity Single RFImp ADC_Nbits Test</vt:lpstr>
      <vt:lpstr>VXT ADC_Nbits=14</vt:lpstr>
      <vt:lpstr>VXT ADC_Nbits=14</vt:lpstr>
      <vt:lpstr>VXT ADC_Nbits=12</vt:lpstr>
      <vt:lpstr>Sim ADC _Nbits=12</vt:lpstr>
      <vt:lpstr>VXT ADC _Nbits=10</vt:lpstr>
      <vt:lpstr>Sim ADC _Nbits=10</vt:lpstr>
      <vt:lpstr>Sensitivity Combine RFImp Test</vt:lpstr>
      <vt:lpstr>Sensitivity Combine RFImp Test</vt:lpstr>
      <vt:lpstr>VXT Combine Test (Origin)</vt:lpstr>
      <vt:lpstr>Sim Combine Test (Origin)</vt:lpstr>
      <vt:lpstr>VXT Combine Test (Change 5dB)</vt:lpstr>
      <vt:lpstr>Sim Combine Test (Change 5dB)</vt:lpstr>
      <vt:lpstr>VXT Combine Test (Change 10dB)</vt:lpstr>
      <vt:lpstr>Sim Combine Test (Change 10dB)</vt:lpstr>
      <vt:lpstr>Sensitivity OTA Test Para and RFImp Para</vt:lpstr>
      <vt:lpstr>Sensitivity OTA Test Result</vt:lpstr>
      <vt:lpstr>VXT OTA Ideal Test</vt:lpstr>
      <vt:lpstr>Sim OTA Ideal Test</vt:lpstr>
      <vt:lpstr>VXT OTA RFImp Test</vt:lpstr>
      <vt:lpstr>Sim OTA RFImp Test</vt:lpstr>
      <vt:lpstr>Narrow Blocking Single RFImp Noise Figure Test</vt:lpstr>
      <vt:lpstr>Narrow Blocking Single RFImp Noise Figure Test</vt:lpstr>
      <vt:lpstr>Narrow Blocking Single RFImp Noise Figure Test</vt:lpstr>
      <vt:lpstr>VXT Noise Figure=0</vt:lpstr>
      <vt:lpstr>Sim Noise Figure=0</vt:lpstr>
      <vt:lpstr>VXT Noise Figure=5</vt:lpstr>
      <vt:lpstr>Sim Noise Figure=5</vt:lpstr>
      <vt:lpstr>VXT Noise Figure=10</vt:lpstr>
      <vt:lpstr>Sim Noise Figure=10</vt:lpstr>
      <vt:lpstr>VXT Noise Figure=13</vt:lpstr>
      <vt:lpstr>Sim Noise Figure=13</vt:lpstr>
      <vt:lpstr>Narrow Blocking Single RFImp Phase Noise Test</vt:lpstr>
      <vt:lpstr>Narrow Blocking Single RFImp Phase Noise Test</vt:lpstr>
      <vt:lpstr>VXT Phase Noise =[100, -87.133, 1000, -96.072, 1e4, -108.607]</vt:lpstr>
      <vt:lpstr>Sim Phase Noise =[100, -87.133, 1000, -96.072, 1e4, -108.607]</vt:lpstr>
      <vt:lpstr>VXT Phase Noise =[100, -82.133, 1000, -91.072, 1e4, -103.607]</vt:lpstr>
      <vt:lpstr>Sim Phase Noise =[100, -82.133, 1000, -91.072, 1e4, -103.607]</vt:lpstr>
      <vt:lpstr>VXT Phase Noise =[100, -27.133, 1000, -36.072, 1e4, -48.607]</vt:lpstr>
      <vt:lpstr>Sim Phase Noise =[100, -27.133, 1000, -36.072, 1e4, -48.607]</vt:lpstr>
      <vt:lpstr>Narrow Blocking Single RFImp GainImbalance Test</vt:lpstr>
      <vt:lpstr>Narrow Blocking Single RFImp GainImbalance Test</vt:lpstr>
      <vt:lpstr>VXT GainImbalance=0.02</vt:lpstr>
      <vt:lpstr>Sim GainImbalance=0.02</vt:lpstr>
      <vt:lpstr>VXT GainImbalance=0.03</vt:lpstr>
      <vt:lpstr>Sim GainImbalance=0.03</vt:lpstr>
      <vt:lpstr>VXT GainImbalance=16</vt:lpstr>
      <vt:lpstr>Sim GainImbalance=16</vt:lpstr>
      <vt:lpstr>Narrow Blocking Single RFImp IQ offset Test</vt:lpstr>
      <vt:lpstr>Narrow Blocking Single RFImp IQ offset Test</vt:lpstr>
      <vt:lpstr>VXT IQ offset=0.0014</vt:lpstr>
      <vt:lpstr>Sim IQ offset=0.0014</vt:lpstr>
      <vt:lpstr>VXT IQ offset=0.0045</vt:lpstr>
      <vt:lpstr>Sim IQ offset =0.0045</vt:lpstr>
      <vt:lpstr>VXT IQ offset =0.05</vt:lpstr>
      <vt:lpstr>Sim IQ offset=0.05</vt:lpstr>
      <vt:lpstr>Narrow Blocking Single RFImp ADC_Nbits Test</vt:lpstr>
      <vt:lpstr>Narrow Blocking Single RFImp ADC_Nbits Test</vt:lpstr>
      <vt:lpstr>VXT ADC_Nbits=14</vt:lpstr>
      <vt:lpstr>Sim ADC_Nbits=14</vt:lpstr>
      <vt:lpstr>VXT ADC_Nbits=12</vt:lpstr>
      <vt:lpstr>Sim ADC_Nbits=12</vt:lpstr>
      <vt:lpstr>VXT ADC_Nbits=10</vt:lpstr>
      <vt:lpstr>Sim ADC_Nbits=10</vt:lpstr>
      <vt:lpstr>Narrow Blocking Combine RFImp  Test</vt:lpstr>
      <vt:lpstr>Narrow Blocking Combine RFImp  Test</vt:lpstr>
      <vt:lpstr>VXT Combine Test Origin Para</vt:lpstr>
      <vt:lpstr>Sim Combine Test Origin Para</vt:lpstr>
      <vt:lpstr>VXT Combine Test Change 5dB</vt:lpstr>
      <vt:lpstr>Sim Combine Test Change 5dB</vt:lpstr>
      <vt:lpstr>VXT Combine Test Change 10dB</vt:lpstr>
      <vt:lpstr>Sim Combine Test Change 10dB</vt:lpstr>
      <vt:lpstr>Narrow Blocking OTA Test Para</vt:lpstr>
      <vt:lpstr>Narrow Blocking OTA Test</vt:lpstr>
      <vt:lpstr>OTA Test Ideal Narrow Blocking </vt:lpstr>
      <vt:lpstr>Sim OTA Ideal Narrow Blocking  </vt:lpstr>
      <vt:lpstr>Test OTA RFImp Narrow Blocking</vt:lpstr>
      <vt:lpstr>Sim OTA RFImp Narrow Blocking</vt:lpstr>
      <vt:lpstr>General Blocking Single RFImp Noise Figure Test</vt:lpstr>
      <vt:lpstr>General Blocking Single RFImp Noise Figure Test</vt:lpstr>
      <vt:lpstr>General Blocking Single RFImp Noise Figure Test</vt:lpstr>
      <vt:lpstr>VXT Noise Figure=0</vt:lpstr>
      <vt:lpstr>Sim Noise Figure=0</vt:lpstr>
      <vt:lpstr>VXT Noise Figure=5</vt:lpstr>
      <vt:lpstr>Sim Noise Figure=5</vt:lpstr>
      <vt:lpstr>VXT Noise Figure=10</vt:lpstr>
      <vt:lpstr>Sim Noise Figure=10</vt:lpstr>
      <vt:lpstr>VXT Noise Figure=13</vt:lpstr>
      <vt:lpstr>Sim Noise Figure=13</vt:lpstr>
      <vt:lpstr>General Blocking Single RFImp Phase Noise Test</vt:lpstr>
      <vt:lpstr>General Blocking Single RFImp Phase Noise Test</vt:lpstr>
      <vt:lpstr>VXT Phase Noise =[100, -87.133, 1000, -96.072, 1e4, -108.607]</vt:lpstr>
      <vt:lpstr>Sim Phase Noise =[100, -87.133, 1000, -96.072, 1e4, -108.607]</vt:lpstr>
      <vt:lpstr>VXT Phase Noise =[100, -82.133, 1000, -91.072, 1e4, -103.607]</vt:lpstr>
      <vt:lpstr>Sim Phase Noise =[100, -82.133, 1000, -91.072, 1e4, -103.607]</vt:lpstr>
      <vt:lpstr>VXT Phase Noise =[100, -32.133, 1000, -41.072, 1e4, -53.607]</vt:lpstr>
      <vt:lpstr>Sim Phase Noise =[100, -32.133, 1000, -41.072, 1e4, -53.607]</vt:lpstr>
      <vt:lpstr>General Blocking Single RFImp GainImbalance Test</vt:lpstr>
      <vt:lpstr>General Blocking Single RFImp GainImbalance Test</vt:lpstr>
      <vt:lpstr>VXT GainImbalance=0.02</vt:lpstr>
      <vt:lpstr>Sim GainImbalance=0.02</vt:lpstr>
      <vt:lpstr>VXT GainImbalance=0.03</vt:lpstr>
      <vt:lpstr>Sim GainImbalance=0.03</vt:lpstr>
      <vt:lpstr>VXT GainImbalance=8</vt:lpstr>
      <vt:lpstr>Sim GainImbalance=8</vt:lpstr>
      <vt:lpstr>General Blocking Single RFImp IQ offset Test</vt:lpstr>
      <vt:lpstr>General Blocking Single RFImp IQ offset Test</vt:lpstr>
      <vt:lpstr>VXT IQ offset=0.0014</vt:lpstr>
      <vt:lpstr>Sim IQ offset=0.0014</vt:lpstr>
      <vt:lpstr>VXT IQ offset=0.0045</vt:lpstr>
      <vt:lpstr>Sim IQ offset =0.0045</vt:lpstr>
      <vt:lpstr>VXT IQ offset =0.04</vt:lpstr>
      <vt:lpstr>Sim IQ offset=0.04</vt:lpstr>
      <vt:lpstr>General Blocking Single RFImp ADC_Nbits Test</vt:lpstr>
      <vt:lpstr>General Blocking Single RFImp ADC_Nbits Test</vt:lpstr>
      <vt:lpstr>VXT ADC_Nbits=14</vt:lpstr>
      <vt:lpstr>Sim ADC_Nbits=14</vt:lpstr>
      <vt:lpstr>VXT ADC_Nbits=12</vt:lpstr>
      <vt:lpstr>Sim ADC_Nbits=12</vt:lpstr>
      <vt:lpstr>VXT ADC_Nbits=10</vt:lpstr>
      <vt:lpstr>Sim ADC_Nbits=10</vt:lpstr>
      <vt:lpstr>General Blocking Combine RFImp Test</vt:lpstr>
      <vt:lpstr>General Blocking Combine RFImp Test</vt:lpstr>
      <vt:lpstr>VXT Combine Test Origin Para</vt:lpstr>
      <vt:lpstr>Sim Combine Test Origin Para</vt:lpstr>
      <vt:lpstr>VXT Combine Test Change 5dB</vt:lpstr>
      <vt:lpstr>Sim Combine Test Change 5dB</vt:lpstr>
      <vt:lpstr>VXT Combine Test Change 10dB</vt:lpstr>
      <vt:lpstr>Sim Combine Test Change 10dB</vt:lpstr>
      <vt:lpstr>General Blocking OTA Test Para</vt:lpstr>
      <vt:lpstr>General Blocking OTA Test</vt:lpstr>
      <vt:lpstr>Test OTA Ideal General Blocking</vt:lpstr>
      <vt:lpstr>Sim OTA Ideal General Blocking</vt:lpstr>
      <vt:lpstr>Test OTA RFImp General Blocking</vt:lpstr>
      <vt:lpstr>Sim OTA RFImp General Blocking</vt:lpstr>
      <vt:lpstr>Intermodulation Single RFImp Noise Figure Test</vt:lpstr>
      <vt:lpstr>Intermodulation Single RFImp Noise Figure Test</vt:lpstr>
      <vt:lpstr>Intermodulation Single RFImp Noise Figure Test</vt:lpstr>
      <vt:lpstr>VXT Noise Figure=0</vt:lpstr>
      <vt:lpstr>Sim Noise Figure=0</vt:lpstr>
      <vt:lpstr>VXT Noise Figure=5</vt:lpstr>
      <vt:lpstr>Sim Noise Figure=5</vt:lpstr>
      <vt:lpstr>VXT Noise Figure=10</vt:lpstr>
      <vt:lpstr>Sim Noise Figure=10</vt:lpstr>
      <vt:lpstr>VXT Noise Figure=13</vt:lpstr>
      <vt:lpstr>Sim Noise Figure=13</vt:lpstr>
      <vt:lpstr>Intermodulation Single RFImp Phase Noise Test</vt:lpstr>
      <vt:lpstr>Intermodulation Single RFImp Phase Noise Test</vt:lpstr>
      <vt:lpstr>VXT Phase Noise =[100, -87.133, 1000, -96.072, 1e4, -108.607]</vt:lpstr>
      <vt:lpstr>Sim Phase Noise =[100, -87.133, 1000, -96.072, 1e4, -108.607]</vt:lpstr>
      <vt:lpstr>VXT Phase Noise =[100, -82.133, 1000, -91.072, 1e4, -103.607]</vt:lpstr>
      <vt:lpstr>Sim Phase Noise =[100, -82.133, 1000, -91.072, 1e4, -103.607]</vt:lpstr>
      <vt:lpstr>VXT Phase Noise =[100, -32.133, 1000, -41.072, 1e4, -53.607]</vt:lpstr>
      <vt:lpstr>Sim Phase Noise =[100, -32.133, 1000, -41.072, 1e4, -53.607]</vt:lpstr>
      <vt:lpstr>Intermodulation Single RFImp GainImbalance Test</vt:lpstr>
      <vt:lpstr>Intermodulation Single RFImp GainImbalance Test</vt:lpstr>
      <vt:lpstr>VXT GainImbalance=0.02</vt:lpstr>
      <vt:lpstr>Sim GainImbalance=0.02</vt:lpstr>
      <vt:lpstr>VXT GainImbalance=0.03</vt:lpstr>
      <vt:lpstr>Sim GainImbalance=0.03</vt:lpstr>
      <vt:lpstr>VXT GainImbalance=16</vt:lpstr>
      <vt:lpstr>Sim GainImbalance=16</vt:lpstr>
      <vt:lpstr>Intermodulation Single RFImp IQ offset Test</vt:lpstr>
      <vt:lpstr>Intermodulation Single RFImp IQ offset Test</vt:lpstr>
      <vt:lpstr>VXT IQ offset=0.002</vt:lpstr>
      <vt:lpstr>Sim IQ offset=0.002</vt:lpstr>
      <vt:lpstr>VXT IQ offset=0.0035</vt:lpstr>
      <vt:lpstr>Sim IQ offset =0.0035</vt:lpstr>
      <vt:lpstr>VXT IQ offset =0.03</vt:lpstr>
      <vt:lpstr>Sim IQ offset=0.03</vt:lpstr>
      <vt:lpstr>Intermodulation Single RFImp ADC_Nbits Test</vt:lpstr>
      <vt:lpstr>Intermodulation Single RFImp ADC_Nbits Test</vt:lpstr>
      <vt:lpstr>VXT ADC_Nbits=14</vt:lpstr>
      <vt:lpstr>Sim ADC_Nbits=14</vt:lpstr>
      <vt:lpstr>VXT ADC_Nbits=12</vt:lpstr>
      <vt:lpstr>Sim ADC_Nbits=12</vt:lpstr>
      <vt:lpstr>VXT ADC_Nbits=10</vt:lpstr>
      <vt:lpstr>Sim ADC_Nbits=10</vt:lpstr>
      <vt:lpstr>Intermodulation Combine RFImp  Test</vt:lpstr>
      <vt:lpstr>Intermodulation Combine RFImp  Test</vt:lpstr>
      <vt:lpstr>VXT Combine Test Origin Para</vt:lpstr>
      <vt:lpstr>Sim Combine Test Origin Para</vt:lpstr>
      <vt:lpstr>VXT Combine Test Change 5dB</vt:lpstr>
      <vt:lpstr>Sim Combine Test Change 5dB</vt:lpstr>
      <vt:lpstr>VXT Combine Test Change 10dB</vt:lpstr>
      <vt:lpstr>Sim Combine Test Change 10dB</vt:lpstr>
      <vt:lpstr>Intermodulation OTA Test Para</vt:lpstr>
      <vt:lpstr>Intermodulation OTA Test</vt:lpstr>
      <vt:lpstr>Ideal Intermodulation OTA Test </vt:lpstr>
      <vt:lpstr>Sim OTA Ideal Intermodulation</vt:lpstr>
      <vt:lpstr>OTA RFImp Intermodulation Test</vt:lpstr>
      <vt:lpstr>Sim OTA RFImp Intermodulation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3 Test Report</dc:title>
  <dc:creator>Leibo Guo</dc:creator>
  <cp:lastModifiedBy>Leibo Guo</cp:lastModifiedBy>
  <cp:revision>201</cp:revision>
  <dcterms:created xsi:type="dcterms:W3CDTF">2019-03-21T08:56:46Z</dcterms:created>
  <dcterms:modified xsi:type="dcterms:W3CDTF">2019-04-09T09:39:25Z</dcterms:modified>
</cp:coreProperties>
</file>